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handoutMasterIdLst>
    <p:handoutMasterId r:id="rId55"/>
  </p:handoutMasterIdLst>
  <p:sldIdLst>
    <p:sldId id="256" r:id="rId2"/>
    <p:sldId id="337" r:id="rId3"/>
    <p:sldId id="339" r:id="rId4"/>
    <p:sldId id="355" r:id="rId5"/>
    <p:sldId id="359" r:id="rId6"/>
    <p:sldId id="338" r:id="rId7"/>
    <p:sldId id="340" r:id="rId8"/>
    <p:sldId id="341" r:id="rId9"/>
    <p:sldId id="343" r:id="rId10"/>
    <p:sldId id="356" r:id="rId11"/>
    <p:sldId id="363" r:id="rId12"/>
    <p:sldId id="364" r:id="rId13"/>
    <p:sldId id="358" r:id="rId14"/>
    <p:sldId id="357" r:id="rId15"/>
    <p:sldId id="360" r:id="rId16"/>
    <p:sldId id="342" r:id="rId17"/>
    <p:sldId id="344" r:id="rId18"/>
    <p:sldId id="365" r:id="rId19"/>
    <p:sldId id="366" r:id="rId20"/>
    <p:sldId id="345" r:id="rId21"/>
    <p:sldId id="346" r:id="rId22"/>
    <p:sldId id="351" r:id="rId23"/>
    <p:sldId id="352" r:id="rId24"/>
    <p:sldId id="347" r:id="rId25"/>
    <p:sldId id="348" r:id="rId26"/>
    <p:sldId id="353" r:id="rId27"/>
    <p:sldId id="354" r:id="rId28"/>
    <p:sldId id="349" r:id="rId29"/>
    <p:sldId id="350" r:id="rId30"/>
    <p:sldId id="361" r:id="rId31"/>
    <p:sldId id="362" r:id="rId32"/>
    <p:sldId id="286" r:id="rId33"/>
    <p:sldId id="319" r:id="rId34"/>
    <p:sldId id="330" r:id="rId35"/>
    <p:sldId id="284" r:id="rId36"/>
    <p:sldId id="285" r:id="rId37"/>
    <p:sldId id="313" r:id="rId38"/>
    <p:sldId id="287" r:id="rId39"/>
    <p:sldId id="329" r:id="rId40"/>
    <p:sldId id="320" r:id="rId41"/>
    <p:sldId id="321" r:id="rId42"/>
    <p:sldId id="322" r:id="rId43"/>
    <p:sldId id="324" r:id="rId44"/>
    <p:sldId id="327" r:id="rId45"/>
    <p:sldId id="325" r:id="rId46"/>
    <p:sldId id="331" r:id="rId47"/>
    <p:sldId id="333" r:id="rId48"/>
    <p:sldId id="334" r:id="rId49"/>
    <p:sldId id="332" r:id="rId50"/>
    <p:sldId id="335" r:id="rId51"/>
    <p:sldId id="336" r:id="rId52"/>
    <p:sldId id="367" r:id="rId53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111" autoAdjust="0"/>
    <p:restoredTop sz="78501" autoAdjust="0"/>
  </p:normalViewPr>
  <p:slideViewPr>
    <p:cSldViewPr>
      <p:cViewPr>
        <p:scale>
          <a:sx n="90" d="100"/>
          <a:sy n="90" d="100"/>
        </p:scale>
        <p:origin x="1114" y="-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DB7D85C-407D-475A-9111-71923B8A3CF2}" type="datetimeFigureOut">
              <a:rPr lang="en-GB"/>
              <a:pPr>
                <a:defRPr/>
              </a:pPr>
              <a:t>27/03/2017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E309030-FDB6-4024-BE7C-08436835B2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678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345B798-033D-4865-869C-65B322ED8F31}" type="datetimeFigureOut">
              <a:rPr lang="en-GB"/>
              <a:pPr>
                <a:defRPr/>
              </a:pPr>
              <a:t>27/03/2017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2B1F723-02B2-40CC-8D40-F0FA263D9A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127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330DF9-104C-439D-A29B-6C72BAA98C36}" type="slidenum">
              <a:rPr lang="en-GB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GB" altLang="en-US">
              <a:latin typeface="Calibri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</a:pPr>
            <a:endParaRPr lang="en-GB" altLang="en-US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C30D4D-61B8-4AB5-A4E3-F0B41C66AA2C}" type="slidenum">
              <a:rPr lang="en-GB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GB" altLang="en-US">
              <a:latin typeface="Calibri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</a:pPr>
            <a:endParaRPr lang="en-GB" altLang="en-US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EFE9DC-F95C-41D7-AEA2-0805EE592939}" type="slidenum">
              <a:rPr lang="en-GB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GB" altLang="en-US">
              <a:latin typeface="Calibri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</a:pPr>
            <a:r>
              <a:rPr lang="en-GB" altLang="en-US">
                <a:cs typeface="Times New Roman" pitchFamily="18" charset="0"/>
              </a:rPr>
              <a:t>Handout soil texture chart at this stage</a:t>
            </a:r>
          </a:p>
          <a:p>
            <a:pPr marL="228600" indent="-228600">
              <a:spcBef>
                <a:spcPct val="0"/>
              </a:spcBef>
            </a:pPr>
            <a:endParaRPr lang="en-GB" altLang="en-US">
              <a:cs typeface="Times New Roman" pitchFamily="18" charset="0"/>
            </a:endParaRPr>
          </a:p>
          <a:p>
            <a:pPr marL="228600" indent="-228600">
              <a:spcBef>
                <a:spcPct val="0"/>
              </a:spcBef>
            </a:pPr>
            <a:r>
              <a:rPr lang="en-GB" altLang="en-US">
                <a:cs typeface="Times New Roman" pitchFamily="18" charset="0"/>
              </a:rPr>
              <a:t>12 different soil types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E0D9E1-F3EF-4EFF-8EF1-EFA0D288D180}" type="slidenum">
              <a:rPr lang="en-GB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GB" altLang="en-US">
              <a:latin typeface="Calibri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</a:pPr>
            <a:r>
              <a:rPr lang="en-GB" altLang="en-US">
                <a:cs typeface="Times New Roman" pitchFamily="18" charset="0"/>
              </a:rPr>
              <a:t>Handout soil texture chart at this stage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</a:pPr>
            <a:endParaRPr lang="en-GB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1AD2F7-152A-4288-802E-28B350270E9E}" type="slidenum">
              <a:rPr lang="en-GB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87B44AB-CD3B-40D7-8BA1-A99D12F3533D}" type="datetimeFigureOut">
              <a:rPr lang="en-GB"/>
              <a:pPr>
                <a:defRPr/>
              </a:pPr>
              <a:t>27/03/2017</a:t>
            </a:fld>
            <a:endParaRPr lang="en-GB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FA4149D-3453-4951-B768-500DB1298B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3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250A5-82EA-411F-BD6E-8AFC6C041950}" type="datetimeFigureOut">
              <a:rPr lang="en-GB"/>
              <a:pPr>
                <a:defRPr/>
              </a:pPr>
              <a:t>27/03/2017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A47EE-B5E8-4C94-9A75-63D207CE78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44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4A278-D969-4EFE-8936-E813B4DF1581}" type="datetimeFigureOut">
              <a:rPr lang="en-GB"/>
              <a:pPr>
                <a:defRPr/>
              </a:pPr>
              <a:t>27/03/2017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C5E15-3D3B-479F-93C8-9962176F56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61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9800D-CB1D-422E-852E-41D25D83BB0E}" type="datetimeFigureOut">
              <a:rPr lang="en-GB"/>
              <a:pPr>
                <a:defRPr/>
              </a:pPr>
              <a:t>27/03/2017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5F957-5D2A-4014-995F-E7DEE2B6AB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278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BFE292-1A31-484E-B4B7-532E58C5061E}" type="datetimeFigureOut">
              <a:rPr lang="en-GB"/>
              <a:pPr>
                <a:defRPr/>
              </a:pPr>
              <a:t>27/03/2017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2D6D83-5053-46B6-B03F-992D567CE2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789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A156-A020-4ED7-B920-1BA1C8855A3A}" type="datetimeFigureOut">
              <a:rPr lang="en-GB"/>
              <a:pPr>
                <a:defRPr/>
              </a:pPr>
              <a:t>27/03/2017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48E3F-46EF-49F4-8212-D5B32A3172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246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ED1044-CF73-4B0E-804F-AA8EFD5AA79B}" type="datetimeFigureOut">
              <a:rPr lang="en-GB"/>
              <a:pPr>
                <a:defRPr/>
              </a:pPr>
              <a:t>27/03/2017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3EC6C9-7B24-49FE-B5F8-E26279D434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82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477AE-D57C-4A5C-A5E7-044FDC467DB9}" type="datetimeFigureOut">
              <a:rPr lang="en-GB"/>
              <a:pPr>
                <a:defRPr/>
              </a:pPr>
              <a:t>27/03/2017</a:t>
            </a:fld>
            <a:endParaRPr lang="en-GB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7549E-9D7C-446E-B7C9-6869DBCC2E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724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5119A-E2F8-43A0-9488-6A215BBEA0DE}" type="datetimeFigureOut">
              <a:rPr lang="en-GB"/>
              <a:pPr>
                <a:defRPr/>
              </a:pPr>
              <a:t>27/03/2017</a:t>
            </a:fld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9A361-910B-44E1-AB62-DEFF83FE10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653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499E26-28D0-441D-90E3-8D7BFC729A39}" type="datetimeFigureOut">
              <a:rPr lang="en-GB"/>
              <a:pPr>
                <a:defRPr/>
              </a:pPr>
              <a:t>27/03/2017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CB14B5-AC57-4586-A4CC-039CE43DE3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239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995A2C4-B14F-44FE-ADD3-570F58428752}" type="datetimeFigureOut">
              <a:rPr lang="en-GB"/>
              <a:pPr>
                <a:defRPr/>
              </a:pPr>
              <a:t>27/03/2017</a:t>
            </a:fld>
            <a:endParaRPr lang="en-GB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594DF5-8CD6-44DD-996B-A08D123719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43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CB90A9C-1157-44BB-9E98-D1BF594A58DB}" type="datetimeFigureOut">
              <a:rPr lang="en-GB"/>
              <a:pPr>
                <a:defRPr/>
              </a:pPr>
              <a:t>27/03/2017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6568AE-DAF3-443D-AD04-D4B19C2453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7" r:id="rId2"/>
    <p:sldLayoutId id="2147483684" r:id="rId3"/>
    <p:sldLayoutId id="2147483678" r:id="rId4"/>
    <p:sldLayoutId id="2147483685" r:id="rId5"/>
    <p:sldLayoutId id="2147483679" r:id="rId6"/>
    <p:sldLayoutId id="2147483680" r:id="rId7"/>
    <p:sldLayoutId id="2147483686" r:id="rId8"/>
    <p:sldLayoutId id="2147483687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themicrogardener.com/wp-content/uploads/2011/02/Sprouting-seeds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hyperlink" Target="https://badger.uvm.edu/xmlui/bitstream/handle/2051/4495/11-seeds%20on%20shelves.JPG?sequence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e/url?url=http://en.wikipedia.org/wiki/Lathyrus_sativus&amp;rct=j&amp;frm=1&amp;q=&amp;esrc=s&amp;sa=U&amp;ei=FatcVMylK4mp7AaY8ICgBQ&amp;ved=0CDoQ9QEwEzigAQ&amp;usg=AFQjCNGOkGG6MV8GUbQXWeKVJTrApTbQpA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3.bp.blogspot.com/-Dyrug-5u1Pw/VDl7ugJ3fRI/AAAAAAAACkY/q3gZB_8blZI/s1600/Seed_trays_s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hyperlink" Target="http://www.google.ie/url?url=http://www.warrenphotographic.co.uk/08748-pine-cone-open-and-closed&amp;rct=j&amp;frm=1&amp;q=&amp;esrc=s&amp;sa=U&amp;ei=1ZpcVL_-GoKP7Aaf_4CACQ&amp;ved=0CBgQ9QEwAg&amp;usg=AFQjCNHU0jOcOq9Oq-pgi0HOW_9hpCdyK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upuich.smugmug.com/Bonsai/Development/Growing-Japanese-Black-Pine/10167477_WjnZw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hyperlink" Target="http://themicrogardener.com/wp-content/uploads/2011/02/Sprouting-seeds.jpg" TargetMode="Externa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donaldhyatt.com/ARSPVC/images/cuttings1-600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-clRWONUUo5k/TigY3r56vTI/AAAAAAAAAuU/LrqoYOY0jhg/s1600/hydrangeas+013.JP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7.jpeg"/><Relationship Id="rId4" Type="http://schemas.openxmlformats.org/officeDocument/2006/relationships/image" Target="../media/image6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jm-a-OItJw" TargetMode="External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youtube.com/watch?v=0H2YkvfU2Ys" TargetMode="External"/><Relationship Id="rId4" Type="http://schemas.openxmlformats.org/officeDocument/2006/relationships/image" Target="../media/image7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rdenfocused.co.uk/images/vegetables-fruit/strawberry/christine.jpg" TargetMode="External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7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Var." TargetMode="Externa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floraculture.eu/wp-content/uploads/nursery-greenhouse-001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smgworld.bu.edu/fcc/files/2013/10/decision.jpg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Users\temp-mccarronn\Pictures\cafre-logo-whi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805488"/>
            <a:ext cx="17145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Crop Production- Propagation </a:t>
            </a:r>
            <a:endParaRPr lang="en-GB" sz="8000" dirty="0">
              <a:solidFill>
                <a:schemeClr val="tx1"/>
              </a:solidFill>
              <a:latin typeface="Freestyle Script" pitchFamily="66" charset="0"/>
            </a:endParaRPr>
          </a:p>
        </p:txBody>
      </p:sp>
      <p:sp>
        <p:nvSpPr>
          <p:cNvPr id="7172" name="Subtitle 4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r>
              <a:rPr lang="en-GB" altLang="en-US"/>
              <a:t>Preparation and Techniques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84213" y="1268413"/>
            <a:ext cx="4038600" cy="4525962"/>
          </a:xfrm>
        </p:spPr>
        <p:txBody>
          <a:bodyPr>
            <a:normAutofit fontScale="92500" lnSpcReduction="20000"/>
          </a:bodyPr>
          <a:lstStyle/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GB" sz="2000" b="1" dirty="0"/>
              <a:t>Viability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/>
              <a:t>Storage period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/>
              <a:t>Temperature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/>
              <a:t>Moisture content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/>
              <a:t>Embryo condition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GB" sz="2000" dirty="0"/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GB" sz="2000" b="1" dirty="0"/>
              <a:t>Tests &amp; Indicators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/>
              <a:t>Visual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/>
              <a:t>Float/sink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/>
              <a:t>Laboratory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GB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Seed Viability</a:t>
            </a:r>
          </a:p>
        </p:txBody>
      </p:sp>
      <p:pic>
        <p:nvPicPr>
          <p:cNvPr id="16388" name="Picture 6" descr="The process of sprouting seeds starts first with soaki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598863"/>
            <a:ext cx="295275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83138" y="5637213"/>
            <a:ext cx="2808287" cy="1857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http://themicrogardener.com</a:t>
            </a:r>
          </a:p>
        </p:txBody>
      </p:sp>
      <p:pic>
        <p:nvPicPr>
          <p:cNvPr id="16390" name="Picture 2" descr="Thumbnai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268413"/>
            <a:ext cx="295275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 rot="5400000">
            <a:off x="4303713" y="1824038"/>
            <a:ext cx="1296987" cy="1857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https://badger.uvm.edu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Seed Dormancy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835525" cy="4525962"/>
          </a:xfrm>
        </p:spPr>
        <p:txBody>
          <a:bodyPr/>
          <a:lstStyle/>
          <a:p>
            <a:pPr algn="just">
              <a:lnSpc>
                <a:spcPct val="160000"/>
              </a:lnSpc>
              <a:buFont typeface="Wingdings 3" pitchFamily="18" charset="2"/>
              <a:buNone/>
            </a:pPr>
            <a:r>
              <a:rPr lang="en-GB" altLang="en-US" sz="2000"/>
              <a:t>   </a:t>
            </a:r>
            <a:r>
              <a:rPr lang="en-GB" altLang="en-US" sz="2000" b="1"/>
              <a:t>Dormancy</a:t>
            </a:r>
            <a:r>
              <a:rPr lang="en-GB" altLang="en-US" sz="2000"/>
              <a:t> is a mechanism in the seed which prevents immediate germination but regulates time &amp; conditions.</a:t>
            </a:r>
          </a:p>
          <a:p>
            <a:pPr algn="just">
              <a:buFont typeface="Wingdings 3" pitchFamily="18" charset="2"/>
              <a:buNone/>
            </a:pPr>
            <a:endParaRPr lang="en-GB" altLang="en-US" sz="2000" b="1"/>
          </a:p>
          <a:p>
            <a:pPr algn="just">
              <a:buFont typeface="Wingdings 3" pitchFamily="18" charset="2"/>
              <a:buNone/>
            </a:pPr>
            <a:r>
              <a:rPr lang="en-GB" altLang="en-US" sz="2000" b="1"/>
              <a:t>Types of Mechanisms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GB" altLang="en-US" sz="2000"/>
              <a:t>Hard coat – blocks water &amp; air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GB" altLang="en-US" sz="2000"/>
              <a:t>Immature embryo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GB" altLang="en-US" sz="2000"/>
              <a:t>Chemical inhibitors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GB" altLang="en-US" sz="2000"/>
          </a:p>
          <a:p>
            <a:pPr algn="just">
              <a:buFont typeface="Wingdings" pitchFamily="2" charset="2"/>
              <a:buChar char="Ø"/>
            </a:pPr>
            <a:endParaRPr lang="en-GB" altLang="en-US" sz="2000" b="1"/>
          </a:p>
          <a:p>
            <a:endParaRPr lang="en-GB" altLang="en-US"/>
          </a:p>
        </p:txBody>
      </p:sp>
      <p:pic>
        <p:nvPicPr>
          <p:cNvPr id="17412" name="Picture 8" descr="horse chestnut se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484313"/>
            <a:ext cx="33813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 rot="16200000">
            <a:off x="8116094" y="1542257"/>
            <a:ext cx="12954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totalhealthenhance.com</a:t>
            </a:r>
            <a:br>
              <a:rPr lang="en-GB" dirty="0">
                <a:latin typeface="+mn-lt"/>
                <a:cs typeface="+mn-cs"/>
              </a:rPr>
            </a:br>
            <a:endParaRPr lang="en-GB" dirty="0">
              <a:latin typeface="+mn-lt"/>
              <a:cs typeface="+mn-cs"/>
            </a:endParaRPr>
          </a:p>
        </p:txBody>
      </p:sp>
      <p:pic>
        <p:nvPicPr>
          <p:cNvPr id="17414" name="Picture 10" descr="https://encrypted-tbn1.gstatic.com/images?q=tbn:ANd9GcSGL9uVGRrH2oeQBIYTqoP11EpwbyByJKYpZZaAi8Pii8x22XmPo2mZbNX8B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581525"/>
            <a:ext cx="18557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619625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 sz="2000"/>
              <a:t>Stratification – 0C-5C ‘chilling’ length varies on species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Scarification – hard seed coat is ‘nicked’ to let water &amp; air in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Soaking/flushing of inhibitor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Chemical stimulants – hormones/smoke water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Heat – open seed coat</a:t>
            </a:r>
          </a:p>
          <a:p>
            <a:endParaRPr lang="en-GB" altLang="en-US" sz="20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Treatments to Break Dormancy</a:t>
            </a:r>
          </a:p>
        </p:txBody>
      </p:sp>
      <p:pic>
        <p:nvPicPr>
          <p:cNvPr id="18436" name="Picture 2" descr="http://3.bp.blogspot.com/-Dyrug-5u1Pw/VDl7ugJ3fRI/AAAAAAAACkY/q3gZB_8blZI/s1600/Seed_trays_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00213"/>
            <a:ext cx="3048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rot="16200000">
            <a:off x="7292975" y="2508251"/>
            <a:ext cx="1800225" cy="184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http://lodgelanenursery.blogspot.co.uk</a:t>
            </a:r>
          </a:p>
        </p:txBody>
      </p:sp>
      <p:pic>
        <p:nvPicPr>
          <p:cNvPr id="18438" name="Picture 2" descr="https://encrypted-tbn0.gstatic.com/images?q=tbn:ANd9GcSv5g8rI42TzZ8ksv-Naek_Cqs7Lq4RGDoIKJKD1bOrMRzrNvCU3b8vsCz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292600"/>
            <a:ext cx="241141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Dormancy Treatments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708818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27088" y="2997200"/>
            <a:ext cx="1223962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www.victoria-adventure.org</a:t>
            </a:r>
            <a:endParaRPr lang="en-GB" sz="60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9461" name="Picture 4" descr="Young seedlings">
            <a:hlinkClick r:id="rId3" tooltip="Young seedlings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16338"/>
            <a:ext cx="3167062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27088" y="5657850"/>
            <a:ext cx="3168650" cy="1857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http://bonsaitonight.com</a:t>
            </a:r>
          </a:p>
        </p:txBody>
      </p:sp>
      <p:pic>
        <p:nvPicPr>
          <p:cNvPr id="19463" name="Picture 6" descr="The process of sprouting seeds starts first with soaki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706813"/>
            <a:ext cx="2808287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783138" y="5637213"/>
            <a:ext cx="2808287" cy="1857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http://themicrogardener.com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3970338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 sz="1800"/>
              <a:t>Fungi/bacteria pathogens -Pythium, Fusarium, Rhizoctonia</a:t>
            </a:r>
          </a:p>
          <a:p>
            <a:pPr>
              <a:lnSpc>
                <a:spcPct val="150000"/>
              </a:lnSpc>
            </a:pPr>
            <a:r>
              <a:rPr lang="en-GB" altLang="en-US" sz="1800"/>
              <a:t>Seedlings fail to germinate or collapse shortly afterwards</a:t>
            </a:r>
          </a:p>
          <a:p>
            <a:pPr>
              <a:lnSpc>
                <a:spcPct val="150000"/>
              </a:lnSpc>
            </a:pPr>
            <a:r>
              <a:rPr lang="en-GB" altLang="en-US" sz="1800"/>
              <a:t>Soft/wet rot</a:t>
            </a:r>
          </a:p>
          <a:p>
            <a:pPr>
              <a:lnSpc>
                <a:spcPct val="150000"/>
              </a:lnSpc>
            </a:pPr>
            <a:r>
              <a:rPr lang="en-GB" altLang="en-US" sz="1800"/>
              <a:t>Prevent by lowering sowing density, reduce watering/humidity and fungicide treatments.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Damping Off</a:t>
            </a:r>
          </a:p>
        </p:txBody>
      </p:sp>
      <p:pic>
        <p:nvPicPr>
          <p:cNvPr id="20484" name="Picture 2" descr="Damping off of seedl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713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3438" y="3141663"/>
            <a:ext cx="936625" cy="184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www.rhs.org.uk</a:t>
            </a:r>
          </a:p>
        </p:txBody>
      </p:sp>
      <p:pic>
        <p:nvPicPr>
          <p:cNvPr id="20486" name="Picture 4" descr="Soft, wet rot of the hypocotyl characteristic of Pythium and Phytophthora seedling blight. (Alison Robertson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4103688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 rot="16200000">
            <a:off x="7256463" y="4776788"/>
            <a:ext cx="2592387" cy="1857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www.ipm.iastate.edu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 sz="2000"/>
              <a:t>Grey Mould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Leaf spots that spread over leaf area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Grey fuzzy growth – not always present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Plants shrivel and die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Prevent with good ventilation, hygiene and fungicides</a:t>
            </a:r>
          </a:p>
          <a:p>
            <a:pPr>
              <a:lnSpc>
                <a:spcPct val="150000"/>
              </a:lnSpc>
            </a:pPr>
            <a:endParaRPr lang="en-GB" altLang="en-US" sz="20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Botrytis</a:t>
            </a:r>
          </a:p>
        </p:txBody>
      </p:sp>
      <p:pic>
        <p:nvPicPr>
          <p:cNvPr id="21508" name="Picture 2" descr="horticultural, disease, disorder, fruit, vege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49275"/>
            <a:ext cx="158432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rot="5400000">
            <a:off x="8048625" y="2760663"/>
            <a:ext cx="1152525" cy="184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www.daff.qld.gov.au</a:t>
            </a:r>
          </a:p>
        </p:txBody>
      </p:sp>
      <p:pic>
        <p:nvPicPr>
          <p:cNvPr id="21510" name="Picture 4" descr="http://www.chrysanthemums.info/ailments/images/d-botryt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76250"/>
            <a:ext cx="2232025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787900" y="2924175"/>
            <a:ext cx="1296988" cy="1857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www.chrysanthemums.info</a:t>
            </a:r>
          </a:p>
        </p:txBody>
      </p:sp>
      <p:pic>
        <p:nvPicPr>
          <p:cNvPr id="21512" name="Picture 6" descr="##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357563"/>
            <a:ext cx="399573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380288" y="6021388"/>
            <a:ext cx="1368425" cy="184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http://msue.anr.msu.edu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sz="half" idx="1"/>
          </p:nvPr>
        </p:nvSpPr>
        <p:spPr>
          <a:xfrm>
            <a:off x="539750" y="1628775"/>
            <a:ext cx="4906963" cy="48244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 sz="2000"/>
              <a:t>Most common form of vegetative propagation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Nursery ‘stock plants’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Leaf, stem, root, shoot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Hardwood, softwood, semi-hardwood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Specific techniques used for different species</a:t>
            </a:r>
          </a:p>
          <a:p>
            <a:pPr>
              <a:lnSpc>
                <a:spcPct val="150000"/>
              </a:lnSpc>
            </a:pPr>
            <a:endParaRPr lang="en-GB" altLang="en-US" sz="1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Cuttings</a:t>
            </a:r>
          </a:p>
        </p:txBody>
      </p:sp>
      <p:pic>
        <p:nvPicPr>
          <p:cNvPr id="22532" name="Picture 2" descr="http://www.donaldhyatt.com/ARSPVC/images/cuttings1-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836613"/>
            <a:ext cx="36131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596188" y="3068638"/>
            <a:ext cx="1152525" cy="1857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www.donaldhyatt.com</a:t>
            </a:r>
          </a:p>
        </p:txBody>
      </p:sp>
      <p:pic>
        <p:nvPicPr>
          <p:cNvPr id="22534" name="Picture 4" descr="http://3.bp.blogspot.com/-bJ1O7s-bzQU/UdGT2WeXhLI/AAAAAAAAALw/ovCDU7Xq6ik/s259/leaf+cuttings+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500438"/>
            <a:ext cx="3268662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64163" y="5732463"/>
            <a:ext cx="1555750" cy="1857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http://planetbegonia.blogspot.co.uk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Acacia leprosa Scarlet Bla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597275"/>
            <a:ext cx="340995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691063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 sz="2000"/>
              <a:t>Young plants are identical to parent plant.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Quicker to produce new plants than seed.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Stronger plants.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Only one plant needed.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May be the only option.</a:t>
            </a:r>
          </a:p>
        </p:txBody>
      </p:sp>
      <p:pic>
        <p:nvPicPr>
          <p:cNvPr id="23556" name="Content Placeholder 4" descr="IMG_0246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484313"/>
            <a:ext cx="3413125" cy="201612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Benefits of Cuttings</a:t>
            </a:r>
          </a:p>
        </p:txBody>
      </p:sp>
      <p:sp>
        <p:nvSpPr>
          <p:cNvPr id="7" name="Rectangle 6"/>
          <p:cNvSpPr/>
          <p:nvPr/>
        </p:nvSpPr>
        <p:spPr>
          <a:xfrm rot="5400000">
            <a:off x="4272756" y="4520407"/>
            <a:ext cx="2224087" cy="184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www.abc.net.au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835525" cy="4525962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/>
              <a:t>Select new growth and cut into 5-10cm lengths.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/>
              <a:t>Using a sharp knife make a clean slanting cut below/between nodes.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/>
              <a:t>Reduce leaf area by 2/3 to prevent water loss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/>
              <a:t>Firm into potting compost – 50:50 peat &amp; </a:t>
            </a:r>
            <a:r>
              <a:rPr lang="en-GB" sz="2000" dirty="0" err="1"/>
              <a:t>perlite</a:t>
            </a:r>
            <a:endParaRPr lang="en-GB" sz="2000" dirty="0"/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/>
              <a:t>Mist watering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/>
              <a:t>Place in a warm and bright area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GB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Softwood Cuttings</a:t>
            </a:r>
          </a:p>
        </p:txBody>
      </p:sp>
      <p:pic>
        <p:nvPicPr>
          <p:cNvPr id="24580" name="Picture 2" descr="http://www.nantuckethydrangea.com/PropagationPics/FullTrayM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076700"/>
            <a:ext cx="3455988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rot="16200000">
            <a:off x="7940675" y="4668838"/>
            <a:ext cx="1368425" cy="184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www.nantuckethydrangea.com</a:t>
            </a:r>
          </a:p>
        </p:txBody>
      </p:sp>
      <p:pic>
        <p:nvPicPr>
          <p:cNvPr id="24582" name="Picture 4" descr="http://3.bp.blogspot.com/-clRWONUUo5k/TigY3r56vTI/AAAAAAAAAuU/LrqoYOY0jhg/s320/hydrangeas+01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1412875"/>
            <a:ext cx="3430588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 rot="16200000">
            <a:off x="7761288" y="2905125"/>
            <a:ext cx="1727200" cy="184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http://goodbetternest.blogspot.co.uk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475163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 sz="2000"/>
              <a:t>Autumn/winter - deciduous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Remove soft tips and use mature growth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Cut into 15-30cm lengths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Below a bud cut straight across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Plant outdoors – trays/trench with 2/3 of the cutting below soil level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Remove next autumn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Hardwood Cuttings</a:t>
            </a:r>
          </a:p>
        </p:txBody>
      </p:sp>
      <p:pic>
        <p:nvPicPr>
          <p:cNvPr id="25604" name="Picture 2" descr="Tim Sandall/RHS The Gar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739900"/>
            <a:ext cx="316865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 descr="Golden Curls Willow hardwood cutting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946525"/>
            <a:ext cx="31877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 rot="5400000">
            <a:off x="4417219" y="5023644"/>
            <a:ext cx="2222500" cy="1857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http://mikesbackyardnursery.com</a:t>
            </a:r>
          </a:p>
        </p:txBody>
      </p:sp>
      <p:sp>
        <p:nvSpPr>
          <p:cNvPr id="8" name="Rectangle 7"/>
          <p:cNvSpPr/>
          <p:nvPr/>
        </p:nvSpPr>
        <p:spPr>
          <a:xfrm>
            <a:off x="7812088" y="3644900"/>
            <a:ext cx="792162" cy="184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www.rhs.org.uk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What is Propagation?</a:t>
            </a:r>
          </a:p>
        </p:txBody>
      </p:sp>
      <p:pic>
        <p:nvPicPr>
          <p:cNvPr id="8195" name="Picture 7" descr="IMG_039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1989138"/>
            <a:ext cx="333057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IMG_05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989138"/>
            <a:ext cx="3529013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IMG_024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89138"/>
            <a:ext cx="1800225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19663" y="1268413"/>
            <a:ext cx="4224337" cy="50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A method of producing new plants.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388" y="4652963"/>
            <a:ext cx="8713787" cy="11858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In commercial horticulture it is a specialised sector that includes seed breeders, young plant nurseries and a wide range of suppliers.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Knowing how to propagate or manage young plants is essential for all horticultural businesses.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835525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 sz="1800"/>
              <a:t>A method of propagation where the scion of one plant and the rootstock of another are artificially united.</a:t>
            </a:r>
          </a:p>
          <a:p>
            <a:pPr>
              <a:lnSpc>
                <a:spcPct val="150000"/>
              </a:lnSpc>
            </a:pPr>
            <a:r>
              <a:rPr lang="en-GB" altLang="en-US" sz="1800"/>
              <a:t>Plants normally from the same genus or family.</a:t>
            </a:r>
          </a:p>
          <a:p>
            <a:pPr>
              <a:lnSpc>
                <a:spcPct val="150000"/>
              </a:lnSpc>
            </a:pPr>
            <a:r>
              <a:rPr lang="en-GB" altLang="en-US" sz="1800"/>
              <a:t>Often used in fruit trees before sap begins to rise ie early Spring.</a:t>
            </a:r>
          </a:p>
          <a:p>
            <a:pPr>
              <a:lnSpc>
                <a:spcPct val="150000"/>
              </a:lnSpc>
            </a:pPr>
            <a:r>
              <a:rPr lang="en-GB" altLang="en-US" sz="1800"/>
              <a:t>Used where seed propagation is unsuitable.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Grafting</a:t>
            </a:r>
          </a:p>
        </p:txBody>
      </p:sp>
      <p:sp>
        <p:nvSpPr>
          <p:cNvPr id="6" name="Rectangle 5"/>
          <p:cNvSpPr/>
          <p:nvPr/>
        </p:nvSpPr>
        <p:spPr>
          <a:xfrm rot="5400000">
            <a:off x="7508875" y="5245100"/>
            <a:ext cx="2374900" cy="184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http://anpsa.org.au</a:t>
            </a:r>
          </a:p>
        </p:txBody>
      </p:sp>
      <p:pic>
        <p:nvPicPr>
          <p:cNvPr id="26629" name="Picture 4" descr="Grafting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1341438"/>
            <a:ext cx="3457575" cy="423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691063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 sz="2000"/>
              <a:t>Combine the fruiting or flowering qualities of one variety with the vigour of another.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Quicker to produce a fruiting variety rather than waiting for seed to grow.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Can be used to reduce vigour of fruit trees.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Benefits of Grafting</a:t>
            </a:r>
          </a:p>
        </p:txBody>
      </p:sp>
      <p:pic>
        <p:nvPicPr>
          <p:cNvPr id="27652" name="Picture 2" descr="It is possible to graft a wide range of ornamental plants. Credit:RHS/John Trenholm.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700213"/>
            <a:ext cx="274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64163" y="5589588"/>
            <a:ext cx="2376487" cy="184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www.rhs.org.uk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906963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 sz="2000"/>
              <a:t>A form of grafting that uses a single bud instead of a shoot/stem.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Usually performed on fruit trees during the growing season.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Match plants of the same family or genus.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Good contact between both cambia essential.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Budding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268413"/>
            <a:ext cx="352742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3644900"/>
            <a:ext cx="3455987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 rot="16200000">
            <a:off x="7337425" y="4335463"/>
            <a:ext cx="2286000" cy="184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www.ces.ncsu.edu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 sz="2000"/>
              <a:t>Small cuts to the tree minimises damage &amp; risk of infection.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Weak cultivars can be grafted on to more vigorous plants.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Less labour intensive.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Shorten production time.</a:t>
            </a:r>
          </a:p>
          <a:p>
            <a:pPr>
              <a:lnSpc>
                <a:spcPct val="150000"/>
              </a:lnSpc>
            </a:pPr>
            <a:endParaRPr lang="en-GB" altLang="en-US" sz="20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Benefits of Budding</a:t>
            </a:r>
          </a:p>
        </p:txBody>
      </p:sp>
      <p:pic>
        <p:nvPicPr>
          <p:cNvPr id="29700" name="Picture 2" descr="http://www.appleman.ca/korchard/Images/budgrft4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773238"/>
            <a:ext cx="3095625" cy="3714750"/>
          </a:xfrm>
        </p:spPr>
      </p:pic>
      <p:sp>
        <p:nvSpPr>
          <p:cNvPr id="6" name="Rectangle 5"/>
          <p:cNvSpPr/>
          <p:nvPr/>
        </p:nvSpPr>
        <p:spPr>
          <a:xfrm>
            <a:off x="5364163" y="5300663"/>
            <a:ext cx="1152525" cy="1857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www.appleman.ca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5338763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 sz="2000"/>
              <a:t>Mature plants are divided to create ‘new’ plants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Used for some perennials, bulbous and herbaceous plants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Root/rhizome included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Require less skill &amp; aftercare management than other forms of propagation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Division</a:t>
            </a:r>
          </a:p>
        </p:txBody>
      </p:sp>
      <p:pic>
        <p:nvPicPr>
          <p:cNvPr id="3072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557338"/>
            <a:ext cx="25717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186238" cy="452596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altLang="en-US" sz="2000"/>
              <a:t>Quick method of establishing new plants eg daffodils</a:t>
            </a:r>
          </a:p>
          <a:p>
            <a:pPr>
              <a:lnSpc>
                <a:spcPct val="200000"/>
              </a:lnSpc>
            </a:pPr>
            <a:r>
              <a:rPr lang="en-GB" altLang="en-US" sz="2000"/>
              <a:t>Low cost – ‘free plants’</a:t>
            </a:r>
          </a:p>
          <a:p>
            <a:pPr>
              <a:lnSpc>
                <a:spcPct val="200000"/>
              </a:lnSpc>
            </a:pPr>
            <a:r>
              <a:rPr lang="en-GB" altLang="en-US" sz="2000"/>
              <a:t>May be the most feasible propagation method for specific plants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Benefits of Division</a:t>
            </a:r>
          </a:p>
        </p:txBody>
      </p:sp>
      <p:pic>
        <p:nvPicPr>
          <p:cNvPr id="31748" name="Picture 2" descr="Here it has been divided into several pl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789363"/>
            <a:ext cx="3708400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76825" y="6021388"/>
            <a:ext cx="1223963" cy="184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www.tekura.school.nz</a:t>
            </a:r>
          </a:p>
        </p:txBody>
      </p:sp>
      <p:pic>
        <p:nvPicPr>
          <p:cNvPr id="31750" name="Picture 4" descr="http://gardening.yardener.com/moved_yardener_files/image/13100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273685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559675" y="3327400"/>
            <a:ext cx="1584325" cy="184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http://gardening.yardener.com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691063" cy="4525962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/>
              <a:t>A form of division where the ‘new’ plant is not separated from the parent plant until it has rooted.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/>
              <a:t>Can be used to root shrub branches </a:t>
            </a:r>
            <a:r>
              <a:rPr lang="en-GB" sz="2000" dirty="0" err="1"/>
              <a:t>eg</a:t>
            </a:r>
            <a:r>
              <a:rPr lang="en-GB" sz="2000" dirty="0"/>
              <a:t> </a:t>
            </a:r>
            <a:r>
              <a:rPr lang="en-GB" sz="2000" dirty="0" err="1"/>
              <a:t>Cornus</a:t>
            </a:r>
            <a:r>
              <a:rPr lang="en-GB" sz="2000" dirty="0"/>
              <a:t>, </a:t>
            </a:r>
            <a:r>
              <a:rPr lang="en-GB" sz="2000" dirty="0" err="1"/>
              <a:t>Spirea</a:t>
            </a:r>
            <a:r>
              <a:rPr lang="en-GB" sz="2000" dirty="0"/>
              <a:t>, Hydrangea, Cotoneaster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/>
              <a:t>Mature and strong plants can be produced quickly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/>
              <a:t>Several types – tip, air, simple, mounding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Layering</a:t>
            </a:r>
          </a:p>
        </p:txBody>
      </p:sp>
      <p:pic>
        <p:nvPicPr>
          <p:cNvPr id="32772" name="Picture 2" descr="http://www.ces.ncsu.edu/hil/gif/8701fi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133600"/>
            <a:ext cx="295275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027988" y="620713"/>
            <a:ext cx="936625" cy="184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www.ces.ncsu.edu</a:t>
            </a:r>
          </a:p>
        </p:txBody>
      </p:sp>
      <p:pic>
        <p:nvPicPr>
          <p:cNvPr id="32774" name="Picture 4" descr="http://www.ces.ncsu.edu/hil/gif/8701fig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149725"/>
            <a:ext cx="21431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6" descr="http://www.ces.ncsu.edu/hil/gif/8701fig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221163"/>
            <a:ext cx="18288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http://www.ces.ncsu.edu/hil/gif/8701fig5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908050"/>
            <a:ext cx="377983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 sz="2000"/>
              <a:t>High success rate with correct species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A large plant is produced in a short timeframe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Minimal labour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Low cost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Benefits of Layering</a:t>
            </a:r>
          </a:p>
        </p:txBody>
      </p:sp>
      <p:pic>
        <p:nvPicPr>
          <p:cNvPr id="33796" name="Picture 2" descr="Stock Image of Tip Lay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412875"/>
            <a:ext cx="37147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0" y="5732463"/>
            <a:ext cx="4572000" cy="1857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www.dkimages.com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978400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 sz="2000"/>
              <a:t>Plant tissue is grown in nutrient dishes under laboratory conditions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Tissue with cell division function used – growing tips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A high volume of small plants can be produced in a short space of time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High production cost</a:t>
            </a:r>
          </a:p>
          <a:p>
            <a:pPr>
              <a:lnSpc>
                <a:spcPct val="150000"/>
              </a:lnSpc>
            </a:pPr>
            <a:endParaRPr lang="en-GB" altLang="en-US" sz="20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Micro-propagation</a:t>
            </a:r>
          </a:p>
        </p:txBody>
      </p:sp>
      <p:pic>
        <p:nvPicPr>
          <p:cNvPr id="34820" name="Picture 2" descr="Plants are grown in the micropropagation lab and used for approved plant restoration project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628775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380288" y="3357563"/>
            <a:ext cx="1152525" cy="184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http://manoa.hawaii.edu</a:t>
            </a:r>
          </a:p>
        </p:txBody>
      </p:sp>
      <p:pic>
        <p:nvPicPr>
          <p:cNvPr id="34822" name="Picture 4" descr="http://dbtmicropropagation.nic.in/images/popup/foresttrees/Ne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0" y="3716338"/>
            <a:ext cx="2843213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651500" y="5732463"/>
            <a:ext cx="2339975" cy="1857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http://dbtmicropropagation.nic.in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1"/>
          <p:cNvSpPr>
            <a:spLocks noGrp="1"/>
          </p:cNvSpPr>
          <p:nvPr>
            <p:ph sz="half" idx="1"/>
          </p:nvPr>
        </p:nvSpPr>
        <p:spPr>
          <a:xfrm>
            <a:off x="539750" y="1412875"/>
            <a:ext cx="5267325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 sz="2000"/>
              <a:t>Identical new plants – harvesting dates, size, growth, colour...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Very high hygiene standards – disease free plants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Large number of plants produced from a small volume of tissue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Often used for food crops in developing countries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Benefits of Micro-propagation</a:t>
            </a:r>
          </a:p>
        </p:txBody>
      </p:sp>
      <p:pic>
        <p:nvPicPr>
          <p:cNvPr id="3584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1863" y="1844675"/>
            <a:ext cx="1960562" cy="1296988"/>
          </a:xfrm>
        </p:spPr>
      </p:pic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284538"/>
            <a:ext cx="1944687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724400"/>
            <a:ext cx="1970087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IMG_03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652963"/>
            <a:ext cx="1908175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Content Placeholder 1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36766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 sz="1800" b="1"/>
              <a:t>Sexual</a:t>
            </a:r>
            <a:r>
              <a:rPr lang="en-GB" altLang="en-US" sz="1800"/>
              <a:t> – seed</a:t>
            </a:r>
          </a:p>
          <a:p>
            <a:pPr>
              <a:lnSpc>
                <a:spcPct val="150000"/>
              </a:lnSpc>
            </a:pPr>
            <a:r>
              <a:rPr lang="en-GB" altLang="en-US" sz="1800"/>
              <a:t>Pollination of female flowers/flower parts</a:t>
            </a:r>
          </a:p>
          <a:p>
            <a:pPr>
              <a:lnSpc>
                <a:spcPct val="150000"/>
              </a:lnSpc>
            </a:pPr>
            <a:r>
              <a:rPr lang="en-GB" altLang="en-US" sz="1800"/>
              <a:t>New plants may vary from parents – not identical</a:t>
            </a:r>
          </a:p>
          <a:p>
            <a:pPr>
              <a:lnSpc>
                <a:spcPct val="150000"/>
              </a:lnSpc>
            </a:pPr>
            <a:r>
              <a:rPr lang="en-GB" altLang="en-US" sz="1800"/>
              <a:t>Opportunity to raise new plant cultivars/varieties</a:t>
            </a:r>
          </a:p>
        </p:txBody>
      </p:sp>
      <p:sp>
        <p:nvSpPr>
          <p:cNvPr id="9220" name="Content Placeholder 2"/>
          <p:cNvSpPr>
            <a:spLocks noGrp="1"/>
          </p:cNvSpPr>
          <p:nvPr>
            <p:ph sz="half" idx="2"/>
          </p:nvPr>
        </p:nvSpPr>
        <p:spPr>
          <a:xfrm>
            <a:off x="4716463" y="1341438"/>
            <a:ext cx="4038600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 sz="1800" b="1"/>
              <a:t>Vegetative</a:t>
            </a:r>
            <a:r>
              <a:rPr lang="en-GB" altLang="en-US" sz="1800"/>
              <a:t> – using plant parts – not seed</a:t>
            </a:r>
          </a:p>
          <a:p>
            <a:pPr>
              <a:lnSpc>
                <a:spcPct val="150000"/>
              </a:lnSpc>
            </a:pPr>
            <a:r>
              <a:rPr lang="en-GB" altLang="en-US" sz="1800"/>
              <a:t>Leaf, stem, root, shoot, bud, tubers, bulbs...</a:t>
            </a:r>
          </a:p>
          <a:p>
            <a:pPr>
              <a:lnSpc>
                <a:spcPct val="150000"/>
              </a:lnSpc>
            </a:pPr>
            <a:r>
              <a:rPr lang="en-GB" altLang="en-US" sz="1800"/>
              <a:t>Identical to parent plant</a:t>
            </a:r>
          </a:p>
          <a:p>
            <a:pPr>
              <a:lnSpc>
                <a:spcPct val="150000"/>
              </a:lnSpc>
            </a:pPr>
            <a:r>
              <a:rPr lang="en-GB" altLang="en-US" sz="1800"/>
              <a:t>Used to retain specific plant characteristics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Types of Propagation</a:t>
            </a:r>
          </a:p>
        </p:txBody>
      </p:sp>
      <p:pic>
        <p:nvPicPr>
          <p:cNvPr id="9222" name="Picture 2" descr="Taking root cuttings. Credit: RHS/John Trenhol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52963"/>
            <a:ext cx="4090988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43438" y="5949950"/>
            <a:ext cx="1223962" cy="184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www.rhs.org.uk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1"/>
          <p:cNvSpPr>
            <a:spLocks noGrp="1"/>
          </p:cNvSpPr>
          <p:nvPr>
            <p:ph sz="half" idx="1"/>
          </p:nvPr>
        </p:nvSpPr>
        <p:spPr>
          <a:xfrm>
            <a:off x="395288" y="1125538"/>
            <a:ext cx="5761037" cy="46831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 sz="1800"/>
              <a:t>Label – name &amp; date</a:t>
            </a:r>
          </a:p>
          <a:p>
            <a:pPr>
              <a:lnSpc>
                <a:spcPct val="150000"/>
              </a:lnSpc>
            </a:pPr>
            <a:r>
              <a:rPr lang="en-GB" altLang="en-US" sz="1800"/>
              <a:t>Light, temperature, moisture &amp; ventilation</a:t>
            </a:r>
          </a:p>
          <a:p>
            <a:pPr>
              <a:lnSpc>
                <a:spcPct val="150000"/>
              </a:lnSpc>
            </a:pPr>
            <a:r>
              <a:rPr lang="en-GB" altLang="en-US" sz="1800"/>
              <a:t>Monitor watering – especially seed post germination </a:t>
            </a:r>
          </a:p>
          <a:p>
            <a:pPr>
              <a:lnSpc>
                <a:spcPct val="150000"/>
              </a:lnSpc>
            </a:pPr>
            <a:r>
              <a:rPr lang="en-GB" altLang="en-US" sz="1800"/>
              <a:t>Discard diseased or dead plants</a:t>
            </a:r>
          </a:p>
          <a:p>
            <a:pPr>
              <a:lnSpc>
                <a:spcPct val="150000"/>
              </a:lnSpc>
            </a:pPr>
            <a:r>
              <a:rPr lang="en-GB" altLang="en-US" sz="1800"/>
              <a:t>Grade cuttings/transplants according to size – uniformity of growth</a:t>
            </a:r>
          </a:p>
          <a:p>
            <a:pPr>
              <a:lnSpc>
                <a:spcPct val="150000"/>
              </a:lnSpc>
            </a:pPr>
            <a:r>
              <a:rPr lang="en-GB" altLang="en-US" sz="1800"/>
              <a:t>Protect from slugs, snails, birds etc.</a:t>
            </a:r>
          </a:p>
          <a:p>
            <a:pPr>
              <a:lnSpc>
                <a:spcPct val="150000"/>
              </a:lnSpc>
            </a:pPr>
            <a:r>
              <a:rPr lang="en-GB" altLang="en-US" sz="1800"/>
              <a:t>Keep weed free</a:t>
            </a:r>
          </a:p>
          <a:p>
            <a:pPr>
              <a:lnSpc>
                <a:spcPct val="150000"/>
              </a:lnSpc>
            </a:pPr>
            <a:r>
              <a:rPr lang="en-GB" altLang="en-US" sz="1800"/>
              <a:t>Hardening off</a:t>
            </a:r>
          </a:p>
          <a:p>
            <a:pPr>
              <a:lnSpc>
                <a:spcPct val="150000"/>
              </a:lnSpc>
            </a:pPr>
            <a:endParaRPr lang="en-GB" altLang="en-US" sz="1800"/>
          </a:p>
          <a:p>
            <a:pPr>
              <a:lnSpc>
                <a:spcPct val="150000"/>
              </a:lnSpc>
            </a:pPr>
            <a:endParaRPr lang="en-GB" altLang="en-US" sz="1800"/>
          </a:p>
          <a:p>
            <a:pPr>
              <a:lnSpc>
                <a:spcPct val="150000"/>
              </a:lnSpc>
            </a:pPr>
            <a:endParaRPr lang="en-GB" altLang="en-US" sz="1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Aftercare</a:t>
            </a:r>
          </a:p>
        </p:txBody>
      </p:sp>
      <p:pic>
        <p:nvPicPr>
          <p:cNvPr id="36868" name="Picture 5" descr="IMG_057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765175"/>
            <a:ext cx="256540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7427913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 sz="1800"/>
              <a:t>Dirr, M. &amp; Heuser, C. 2009. </a:t>
            </a:r>
            <a:r>
              <a:rPr lang="en-GB" altLang="en-US" sz="1800" i="1"/>
              <a:t>Reference Manual of Woody Plant Propagation</a:t>
            </a:r>
            <a:r>
              <a:rPr lang="en-GB" altLang="en-US" sz="1800"/>
              <a:t>, Timber Press</a:t>
            </a:r>
          </a:p>
          <a:p>
            <a:pPr>
              <a:lnSpc>
                <a:spcPct val="150000"/>
              </a:lnSpc>
            </a:pPr>
            <a:endParaRPr lang="en-GB" altLang="en-US" sz="1800"/>
          </a:p>
          <a:p>
            <a:pPr>
              <a:lnSpc>
                <a:spcPct val="150000"/>
              </a:lnSpc>
            </a:pPr>
            <a:r>
              <a:rPr lang="en-GB" altLang="en-US" sz="1800"/>
              <a:t>Hartmann, Kester, Davies &amp; Geneve, 2010. </a:t>
            </a:r>
            <a:r>
              <a:rPr lang="en-GB" altLang="en-US" sz="1800" i="1"/>
              <a:t>Plant Propagation: Principles and Practice, </a:t>
            </a:r>
            <a:r>
              <a:rPr lang="en-GB" altLang="en-US" sz="1800"/>
              <a:t>Prentice Hall</a:t>
            </a:r>
          </a:p>
          <a:p>
            <a:pPr>
              <a:lnSpc>
                <a:spcPct val="150000"/>
              </a:lnSpc>
            </a:pPr>
            <a:endParaRPr lang="en-GB" altLang="en-US" sz="1800"/>
          </a:p>
          <a:p>
            <a:pPr>
              <a:lnSpc>
                <a:spcPct val="150000"/>
              </a:lnSpc>
            </a:pPr>
            <a:r>
              <a:rPr lang="en-GB" altLang="en-US" sz="1800"/>
              <a:t>Toogood, A. 2006. </a:t>
            </a:r>
            <a:r>
              <a:rPr lang="en-GB" altLang="en-US" sz="1800" i="1"/>
              <a:t>RHS Propagating Plants</a:t>
            </a:r>
            <a:r>
              <a:rPr lang="en-GB" altLang="en-US" sz="1800"/>
              <a:t>. Dorling Kindersley.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Further Reading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AECA3D-2835-42F6-A4CA-796A841FDE3F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GB" alt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Seed Bed Preparation</a:t>
            </a:r>
          </a:p>
        </p:txBody>
      </p:sp>
      <p:pic>
        <p:nvPicPr>
          <p:cNvPr id="38916" name="Picture 9" descr="Clipboard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824538"/>
            <a:ext cx="23368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9" descr="Dutch Lily Days 2014 15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636838"/>
            <a:ext cx="3576637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36838"/>
            <a:ext cx="435610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4"/>
          <p:cNvSpPr txBox="1">
            <a:spLocks/>
          </p:cNvSpPr>
          <p:nvPr/>
        </p:nvSpPr>
        <p:spPr>
          <a:xfrm>
            <a:off x="4643438" y="1557338"/>
            <a:ext cx="4321175" cy="7921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Field, nursery &amp; landscape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835525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 sz="2000"/>
              <a:t>To create a fine tilth (fine particles) for improved seed/transplant establishment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Break-up soil compaction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Bury weeds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Enable soil amendments to be incorporated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Aerate the soil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Why Cultivate Soil?</a:t>
            </a:r>
          </a:p>
        </p:txBody>
      </p:sp>
      <p:pic>
        <p:nvPicPr>
          <p:cNvPr id="39940" name="Content Placeholder 3" descr="Dutch Lily Days 2014 1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341438"/>
            <a:ext cx="339407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4213" y="1341438"/>
            <a:ext cx="7497762" cy="452596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altLang="en-US"/>
              <a:t>Even surface</a:t>
            </a:r>
          </a:p>
          <a:p>
            <a:pPr>
              <a:lnSpc>
                <a:spcPct val="200000"/>
              </a:lnSpc>
            </a:pPr>
            <a:r>
              <a:rPr lang="en-GB" altLang="en-US"/>
              <a:t>Weed free</a:t>
            </a:r>
          </a:p>
          <a:p>
            <a:pPr>
              <a:lnSpc>
                <a:spcPct val="200000"/>
              </a:lnSpc>
            </a:pPr>
            <a:r>
              <a:rPr lang="en-GB" altLang="en-US"/>
              <a:t>Uniform firmness</a:t>
            </a:r>
          </a:p>
          <a:p>
            <a:pPr>
              <a:lnSpc>
                <a:spcPct val="200000"/>
              </a:lnSpc>
            </a:pPr>
            <a:r>
              <a:rPr lang="en-GB" altLang="en-US"/>
              <a:t>Adequate soil moisture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Seedbed characteristics</a:t>
            </a:r>
          </a:p>
        </p:txBody>
      </p:sp>
      <p:pic>
        <p:nvPicPr>
          <p:cNvPr id="40964" name="Picture 2" descr="http://www.aardappelpagina.nl/explorer/pagina/pictures/seedbe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88" y="1301750"/>
            <a:ext cx="3573462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76825" y="3500438"/>
            <a:ext cx="1798638" cy="1857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www.aardappelpagina.nl</a:t>
            </a:r>
          </a:p>
        </p:txBody>
      </p:sp>
      <p:pic>
        <p:nvPicPr>
          <p:cNvPr id="40966" name="Picture 4" descr="Landscape Rake Used to Level So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00500"/>
            <a:ext cx="3598863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76825" y="6092825"/>
            <a:ext cx="1008063" cy="1857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www.diynetwork.com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196975"/>
            <a:ext cx="8229600" cy="4525963"/>
          </a:xfrm>
        </p:spPr>
        <p:txBody>
          <a:bodyPr/>
          <a:lstStyle/>
          <a:p>
            <a:endParaRPr lang="en-GB" altLang="en-US"/>
          </a:p>
          <a:p>
            <a:r>
              <a:rPr lang="en-GB" altLang="en-US"/>
              <a:t>Prior to seeding/planting</a:t>
            </a:r>
          </a:p>
          <a:p>
            <a:endParaRPr lang="en-GB" altLang="en-US"/>
          </a:p>
          <a:p>
            <a:r>
              <a:rPr lang="en-GB" altLang="en-US"/>
              <a:t>Weather permitting</a:t>
            </a:r>
          </a:p>
          <a:p>
            <a:pPr>
              <a:buFont typeface="Wingdings 3" pitchFamily="18" charset="2"/>
              <a:buNone/>
            </a:pPr>
            <a:endParaRPr lang="en-GB" altLang="en-US"/>
          </a:p>
          <a:p>
            <a:pPr>
              <a:buFontTx/>
              <a:buNone/>
            </a:pPr>
            <a:endParaRPr lang="en-GB" altLang="en-US" sz="2800"/>
          </a:p>
          <a:p>
            <a:pPr lvl="1">
              <a:buFontTx/>
              <a:buNone/>
            </a:pPr>
            <a:endParaRPr lang="en-GB" altLang="en-US" sz="2800"/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384881-A12D-4A3E-A1AB-36339E125244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GB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Timing of Preparations</a:t>
            </a:r>
          </a:p>
        </p:txBody>
      </p:sp>
      <p:pic>
        <p:nvPicPr>
          <p:cNvPr id="41989" name="Picture 9" descr="Clipboard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753100"/>
            <a:ext cx="25241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Content Placeholder 4" descr="Planting Freesi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573463"/>
            <a:ext cx="24971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573463"/>
            <a:ext cx="3376612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427538" y="5229225"/>
            <a:ext cx="1223962" cy="184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www.teagasc.ie/newsletters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B81B72-DB6B-4D2C-B015-9846B8DBDDDE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GB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Seedbed Checklist</a:t>
            </a:r>
          </a:p>
        </p:txBody>
      </p:sp>
      <p:pic>
        <p:nvPicPr>
          <p:cNvPr id="43012" name="Picture 9" descr="Clipboard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661025"/>
            <a:ext cx="25241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138"/>
            <a:ext cx="8229600" cy="4525962"/>
          </a:xfrm>
        </p:spPr>
        <p:txBody>
          <a:bodyPr/>
          <a:lstStyle/>
          <a:p>
            <a:endParaRPr lang="en-GB" altLang="en-US"/>
          </a:p>
          <a:p>
            <a:r>
              <a:rPr lang="en-GB" altLang="en-US"/>
              <a:t>pH &amp; nutrient content – amendments required?</a:t>
            </a:r>
          </a:p>
          <a:p>
            <a:endParaRPr lang="en-GB" altLang="en-US"/>
          </a:p>
          <a:p>
            <a:r>
              <a:rPr lang="en-GB" altLang="en-US"/>
              <a:t>Vegetation cover - pre-treatment required?</a:t>
            </a:r>
          </a:p>
          <a:p>
            <a:endParaRPr lang="en-GB" altLang="en-US"/>
          </a:p>
          <a:p>
            <a:r>
              <a:rPr lang="en-GB" altLang="en-US"/>
              <a:t>Is soil free draining?</a:t>
            </a:r>
          </a:p>
          <a:p>
            <a:endParaRPr lang="en-GB" altLang="en-US"/>
          </a:p>
          <a:p>
            <a:r>
              <a:rPr lang="en-GB" altLang="en-US"/>
              <a:t>What is the soil temperature?</a:t>
            </a:r>
          </a:p>
          <a:p>
            <a:endParaRPr lang="en-GB" altLang="en-US"/>
          </a:p>
          <a:p>
            <a:endParaRPr lang="en-GB" altLang="en-US"/>
          </a:p>
          <a:p>
            <a:pPr>
              <a:buFont typeface="Wingdings 3" pitchFamily="18" charset="2"/>
              <a:buNone/>
            </a:pPr>
            <a:endParaRPr lang="en-GB" altLang="en-US"/>
          </a:p>
          <a:p>
            <a:pPr>
              <a:buFontTx/>
              <a:buNone/>
            </a:pPr>
            <a:endParaRPr lang="en-GB" altLang="en-US"/>
          </a:p>
          <a:p>
            <a:pPr lvl="1">
              <a:buFontTx/>
              <a:buNone/>
            </a:pPr>
            <a:endParaRPr lang="en-GB" altLang="en-US" sz="28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9750" y="4652963"/>
            <a:ext cx="3384550" cy="792162"/>
          </a:xfrm>
        </p:spPr>
        <p:txBody>
          <a:bodyPr/>
          <a:lstStyle/>
          <a:p>
            <a:r>
              <a:rPr lang="en-GB" altLang="en-US" sz="3200"/>
              <a:t>Waterlogged </a:t>
            </a:r>
          </a:p>
          <a:p>
            <a:endParaRPr lang="en-GB" altLang="en-US" sz="3200"/>
          </a:p>
          <a:p>
            <a:pPr>
              <a:buFont typeface="Wingdings 3" pitchFamily="18" charset="2"/>
              <a:buNone/>
            </a:pPr>
            <a:endParaRPr lang="en-GB" altLang="en-US" sz="3200"/>
          </a:p>
          <a:p>
            <a:endParaRPr lang="en-GB" altLang="en-US"/>
          </a:p>
          <a:p>
            <a:pPr>
              <a:buFontTx/>
              <a:buNone/>
            </a:pPr>
            <a:endParaRPr lang="en-GB" altLang="en-US"/>
          </a:p>
          <a:p>
            <a:pPr lvl="1">
              <a:buFontTx/>
              <a:buNone/>
            </a:pPr>
            <a:endParaRPr lang="en-GB" altLang="en-US" sz="2800"/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8B437F-98CD-4450-9345-3403A9C072C3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GB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When not to cultivate soil</a:t>
            </a:r>
          </a:p>
        </p:txBody>
      </p:sp>
      <p:pic>
        <p:nvPicPr>
          <p:cNvPr id="44037" name="Picture 9" descr="Clipboard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753100"/>
            <a:ext cx="25241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4" name="Picture 2" descr="Rainfall sits on top of waterlogged so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377507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932363" y="4292600"/>
            <a:ext cx="3384550" cy="936625"/>
          </a:xfrm>
        </p:spPr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GB" sz="32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sz="3500" dirty="0"/>
              <a:t>Frozen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GB" dirty="0"/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endParaRPr lang="en-GB" dirty="0"/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Tx/>
              <a:buNone/>
              <a:defRPr/>
            </a:pPr>
            <a:endParaRPr lang="en-GB" sz="280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8313" y="3933825"/>
            <a:ext cx="3240087" cy="358775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GB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www.abc.net.au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GB" sz="32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GB" dirty="0"/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endParaRPr lang="en-GB" dirty="0"/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Tx/>
              <a:buNone/>
              <a:defRPr/>
            </a:pPr>
            <a:endParaRPr lang="en-GB" sz="2800" dirty="0"/>
          </a:p>
        </p:txBody>
      </p:sp>
      <p:pic>
        <p:nvPicPr>
          <p:cNvPr id="90116" name="Picture 4" descr="http://www.bio.anl.gov/images/environbio/terrestrial/3_Using_a_jackhammer_to_dig_into_frozen_soi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541463"/>
            <a:ext cx="3455988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003800" y="3933825"/>
            <a:ext cx="3240088" cy="358775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www.bio.anl.gov/images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GB" sz="32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GB" dirty="0"/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endParaRPr lang="en-GB" dirty="0"/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Tx/>
              <a:buNone/>
              <a:defRPr/>
            </a:pP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1" grpId="0" build="p"/>
      <p:bldP spid="9" grpId="0" build="p"/>
      <p:bldP spid="10" grpId="0" build="p"/>
      <p:bldP spid="1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forthoodreveg.tamu.edu/images/fort-hood/practices/contour-ripping/ripping-proc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716338"/>
            <a:ext cx="2376488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341438"/>
            <a:ext cx="4176712" cy="4679950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lnSpc>
                <a:spcPct val="16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GB" sz="2000" dirty="0"/>
              <a:t>Will depend on soil type, compactness of soil and crop requirements.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endParaRPr lang="en-GB" sz="2000" dirty="0"/>
          </a:p>
          <a:p>
            <a:pPr marL="365760" indent="-256032" fontAlgn="auto">
              <a:lnSpc>
                <a:spcPct val="16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GB" sz="2000" dirty="0"/>
              <a:t>Shallow –less than 20cm </a:t>
            </a:r>
          </a:p>
          <a:p>
            <a:pPr marL="365760" indent="-256032" fontAlgn="auto">
              <a:lnSpc>
                <a:spcPct val="16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 err="1"/>
              <a:t>rotovater</a:t>
            </a:r>
            <a:r>
              <a:rPr lang="en-GB" sz="2000" dirty="0"/>
              <a:t>, harrow, plough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GB" sz="2000" dirty="0"/>
          </a:p>
          <a:p>
            <a:pPr marL="365760" indent="-256032" fontAlgn="auto">
              <a:lnSpc>
                <a:spcPct val="16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GB" sz="2000" dirty="0"/>
              <a:t>Deep - below 20cm</a:t>
            </a:r>
          </a:p>
          <a:p>
            <a:pPr marL="365760" indent="-256032" fontAlgn="auto">
              <a:lnSpc>
                <a:spcPct val="16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/>
              <a:t>deep plough, ripper/</a:t>
            </a:r>
            <a:r>
              <a:rPr lang="en-GB" sz="2000" dirty="0" err="1"/>
              <a:t>subsoiler</a:t>
            </a:r>
            <a:endParaRPr lang="en-GB" sz="20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GB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Depth of Seedbed</a:t>
            </a:r>
          </a:p>
        </p:txBody>
      </p:sp>
      <p:pic>
        <p:nvPicPr>
          <p:cNvPr id="45061" name="Picture 9" descr="Clipboard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5715000"/>
            <a:ext cx="25241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508625" y="5300663"/>
            <a:ext cx="2303463" cy="1857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http://forthoodreveg.tamu.edu</a:t>
            </a:r>
          </a:p>
        </p:txBody>
      </p:sp>
      <p:pic>
        <p:nvPicPr>
          <p:cNvPr id="45063" name="Picture 4" descr="Person walking behind a power tiller tilling the garden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412875"/>
            <a:ext cx="3429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235825" y="3141663"/>
            <a:ext cx="1081088" cy="184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www.tractorsupply.com</a:t>
            </a:r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00113" y="1341438"/>
            <a:ext cx="7931150" cy="4525962"/>
          </a:xfrm>
        </p:spPr>
        <p:txBody>
          <a:bodyPr>
            <a:normAutofit fontScale="92500"/>
          </a:bodyPr>
          <a:lstStyle/>
          <a:p>
            <a:pPr marL="365760" indent="-256032" fontAlgn="auto">
              <a:lnSpc>
                <a:spcPct val="16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/>
              <a:t>Below surface soil compaction – created by machinery, people or livestock.</a:t>
            </a:r>
          </a:p>
          <a:p>
            <a:pPr marL="365760" indent="-256032" fontAlgn="auto">
              <a:lnSpc>
                <a:spcPct val="16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/>
              <a:t>Can also be caused by repeated cultivation depth.</a:t>
            </a:r>
          </a:p>
          <a:p>
            <a:pPr marL="365760" indent="-256032" fontAlgn="auto">
              <a:lnSpc>
                <a:spcPct val="16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/>
              <a:t>Will have a negative effect on crop growth, yield and quality.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GB" sz="2000" dirty="0"/>
          </a:p>
          <a:p>
            <a:pPr marL="365760" indent="-256032" fontAlgn="auto">
              <a:lnSpc>
                <a:spcPct val="16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GB" sz="2000" dirty="0"/>
              <a:t>Solutions to soil compaction are: </a:t>
            </a:r>
          </a:p>
          <a:p>
            <a:pPr marL="365760" indent="-256032" fontAlgn="auto">
              <a:lnSpc>
                <a:spcPct val="16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/>
              <a:t>Sub soiling</a:t>
            </a:r>
          </a:p>
          <a:p>
            <a:pPr marL="365760" indent="-256032" fontAlgn="auto">
              <a:lnSpc>
                <a:spcPct val="16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/>
              <a:t>Varying cultivation depths</a:t>
            </a:r>
          </a:p>
          <a:p>
            <a:pPr marL="365760" indent="-256032" fontAlgn="auto">
              <a:lnSpc>
                <a:spcPct val="16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/>
              <a:t>Management techniques; </a:t>
            </a:r>
            <a:r>
              <a:rPr lang="en-GB" sz="2000" dirty="0" err="1"/>
              <a:t>ie</a:t>
            </a:r>
            <a:r>
              <a:rPr lang="en-GB" sz="2000" dirty="0"/>
              <a:t> prevention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GB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Cultivation Issues - Hard Pan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95288" y="1628775"/>
            <a:ext cx="4038600" cy="4378325"/>
          </a:xfrm>
        </p:spPr>
        <p:txBody>
          <a:bodyPr>
            <a:normAutofit/>
          </a:bodyPr>
          <a:lstStyle/>
          <a:p>
            <a:pPr marL="624078" indent="-514350" fontAlgn="auto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Selection</a:t>
            </a:r>
          </a:p>
          <a:p>
            <a:pPr marL="624078" indent="-514350" fontAlgn="auto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Preparation</a:t>
            </a:r>
          </a:p>
          <a:p>
            <a:pPr marL="624078" indent="-514350" fontAlgn="auto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Establishment</a:t>
            </a:r>
          </a:p>
          <a:p>
            <a:pPr marL="365760" indent="-256032" fontAlgn="auto">
              <a:lnSpc>
                <a:spcPct val="20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GB" dirty="0"/>
          </a:p>
        </p:txBody>
      </p:sp>
      <p:sp>
        <p:nvSpPr>
          <p:cNvPr id="10243" name="Content Placeholder 2"/>
          <p:cNvSpPr>
            <a:spLocks noGrp="1"/>
          </p:cNvSpPr>
          <p:nvPr>
            <p:ph sz="half" idx="2"/>
          </p:nvPr>
        </p:nvSpPr>
        <p:spPr>
          <a:xfrm>
            <a:off x="4067175" y="1481138"/>
            <a:ext cx="4897438" cy="452596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altLang="en-US" sz="2000"/>
              <a:t>Healthy plant material/viable seed</a:t>
            </a:r>
          </a:p>
          <a:p>
            <a:pPr>
              <a:lnSpc>
                <a:spcPct val="200000"/>
              </a:lnSpc>
            </a:pPr>
            <a:r>
              <a:rPr lang="en-GB" altLang="en-US" sz="2000"/>
              <a:t>Stage of growth</a:t>
            </a:r>
          </a:p>
          <a:p>
            <a:pPr>
              <a:lnSpc>
                <a:spcPct val="200000"/>
              </a:lnSpc>
            </a:pPr>
            <a:r>
              <a:rPr lang="en-GB" altLang="en-US" sz="2000"/>
              <a:t>Time of year</a:t>
            </a:r>
          </a:p>
          <a:p>
            <a:pPr>
              <a:lnSpc>
                <a:spcPct val="200000"/>
              </a:lnSpc>
            </a:pPr>
            <a:r>
              <a:rPr lang="en-GB" altLang="en-US" sz="2000"/>
              <a:t>Equipment required</a:t>
            </a:r>
          </a:p>
          <a:p>
            <a:pPr>
              <a:lnSpc>
                <a:spcPct val="200000"/>
              </a:lnSpc>
            </a:pPr>
            <a:r>
              <a:rPr lang="en-GB" altLang="en-US" sz="2000"/>
              <a:t>Site preparation</a:t>
            </a:r>
          </a:p>
          <a:p>
            <a:pPr>
              <a:lnSpc>
                <a:spcPct val="200000"/>
              </a:lnSpc>
            </a:pPr>
            <a:r>
              <a:rPr lang="en-GB" altLang="en-US" sz="2000"/>
              <a:t>Aftercare plan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Propagation Checklist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Tractor ploughing a field at the Scottish Ploughing Championships (Jason Baxter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557338"/>
            <a:ext cx="2230437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Content Placeholder 2"/>
          <p:cNvSpPr>
            <a:spLocks noGrp="1"/>
          </p:cNvSpPr>
          <p:nvPr>
            <p:ph sz="half" idx="2"/>
          </p:nvPr>
        </p:nvSpPr>
        <p:spPr>
          <a:xfrm>
            <a:off x="323850" y="1484313"/>
            <a:ext cx="6335713" cy="46085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 sz="1800"/>
              <a:t>Plough – The only implement that inverts soil bringing fresh soil to the surface.</a:t>
            </a:r>
          </a:p>
          <a:p>
            <a:pPr>
              <a:lnSpc>
                <a:spcPct val="150000"/>
              </a:lnSpc>
            </a:pPr>
            <a:r>
              <a:rPr lang="en-GB" altLang="en-US" sz="1800"/>
              <a:t>Normally used in field production.</a:t>
            </a:r>
          </a:p>
          <a:p>
            <a:pPr>
              <a:lnSpc>
                <a:spcPct val="150000"/>
              </a:lnSpc>
            </a:pPr>
            <a:r>
              <a:rPr lang="en-GB" altLang="en-US" sz="1800"/>
              <a:t>Used to bury perennial weeds &amp; surface debris.</a:t>
            </a:r>
          </a:p>
          <a:p>
            <a:pPr>
              <a:lnSpc>
                <a:spcPct val="150000"/>
              </a:lnSpc>
            </a:pPr>
            <a:r>
              <a:rPr lang="en-GB" altLang="en-US" sz="1800"/>
              <a:t>Generally cultivates to a depth of approximately 20cm but can be used deeper.</a:t>
            </a:r>
          </a:p>
          <a:p>
            <a:pPr>
              <a:lnSpc>
                <a:spcPct val="150000"/>
              </a:lnSpc>
            </a:pPr>
            <a:r>
              <a:rPr lang="en-GB" altLang="en-US" sz="1800"/>
              <a:t>Often used where ground has been out of cultivation for sometime.</a:t>
            </a:r>
          </a:p>
          <a:p>
            <a:pPr>
              <a:lnSpc>
                <a:spcPct val="150000"/>
              </a:lnSpc>
            </a:pPr>
            <a:r>
              <a:rPr lang="en-GB" altLang="en-US" sz="1800"/>
              <a:t>Usually followed by harrow &amp; roller to prepare a seed bed.</a:t>
            </a:r>
          </a:p>
          <a:p>
            <a:pPr>
              <a:lnSpc>
                <a:spcPct val="150000"/>
              </a:lnSpc>
            </a:pPr>
            <a:endParaRPr lang="en-GB" altLang="en-US" sz="1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Cultivation Methods - Plough</a:t>
            </a:r>
          </a:p>
        </p:txBody>
      </p:sp>
      <p:sp>
        <p:nvSpPr>
          <p:cNvPr id="8" name="Rectangle 7">
            <a:hlinkClick r:id="rId3"/>
          </p:cNvPr>
          <p:cNvSpPr/>
          <p:nvPr/>
        </p:nvSpPr>
        <p:spPr>
          <a:xfrm>
            <a:off x="5580063" y="6453188"/>
            <a:ext cx="3203575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  <a:hlinkClick r:id="rId3"/>
              </a:rPr>
              <a:t>http://www.youtube.com/watch?v=Ljm-a-OItJw</a:t>
            </a:r>
            <a:endParaRPr lang="en-GB" sz="800" dirty="0">
              <a:solidFill>
                <a:schemeClr val="bg1">
                  <a:lumMod val="8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VIDEO</a:t>
            </a:r>
          </a:p>
        </p:txBody>
      </p:sp>
      <p:pic>
        <p:nvPicPr>
          <p:cNvPr id="47110" name="Picture 4" descr="http://www.indiainternationalyellowpages.com/sites/Paras%20Welding%20Works/2%20Furrow%20simple%20plo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860800"/>
            <a:ext cx="24669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 rot="16200000">
            <a:off x="7825582" y="4712493"/>
            <a:ext cx="1727200" cy="1698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dirty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www.indiainternationalyellowpages.com</a:t>
            </a:r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6659563" y="3213100"/>
            <a:ext cx="2268537" cy="184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http://news.bbc.co.uk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5483225" cy="4251325"/>
          </a:xfrm>
        </p:spPr>
        <p:txBody>
          <a:bodyPr>
            <a:normAutofit fontScale="77500" lnSpcReduction="20000"/>
          </a:bodyPr>
          <a:lstStyle/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 err="1"/>
              <a:t>Rotovator</a:t>
            </a:r>
            <a:r>
              <a:rPr lang="en-GB" sz="2000" dirty="0"/>
              <a:t> (Rotary cultivator) -Breaks up soil to allow aeration.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/>
              <a:t>Widely used in horticulture instead of ploughing.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/>
              <a:t>Walk behind, self propelled or tractor mounted.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/>
              <a:t>Can be used to a depth of approximately 20cm.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/>
              <a:t>L shaped/finger blades rotate soil in direction of travel.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/>
              <a:t>Soil is shattered against a rear shield to produce a fine </a:t>
            </a:r>
            <a:r>
              <a:rPr lang="en-GB" sz="2000" dirty="0" err="1"/>
              <a:t>tilth</a:t>
            </a:r>
            <a:r>
              <a:rPr lang="en-GB" sz="2000" dirty="0"/>
              <a:t>.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/>
              <a:t>Advantage: quicker to make a seedbed and come in a range of widths 80cm-3m .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/>
              <a:t>Disadvantage: does not bury stones or debris.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GB" sz="20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GB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Cultivation Methods - </a:t>
            </a:r>
            <a:r>
              <a:rPr lang="en-GB" dirty="0" err="1"/>
              <a:t>Rotovator</a:t>
            </a:r>
            <a:endParaRPr lang="en-GB" dirty="0"/>
          </a:p>
        </p:txBody>
      </p:sp>
      <p:pic>
        <p:nvPicPr>
          <p:cNvPr id="48132" name="Content Placeholder 5" descr="Dutch Lily Days 2014 166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7763" y="2060575"/>
            <a:ext cx="2647950" cy="1990725"/>
          </a:xfrm>
        </p:spPr>
      </p:pic>
      <p:pic>
        <p:nvPicPr>
          <p:cNvPr id="48133" name="Picture 2" descr="Sauerburger Panda Rotav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292600"/>
            <a:ext cx="23749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56325" y="6381750"/>
            <a:ext cx="2447925" cy="184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www.usedhorticulturalmachinery.co.uk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6" descr="http://www.blec.co.uk/wp-content/uploads/2011/09/Photo-6-BLECavator-e13300764563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644900"/>
            <a:ext cx="3465512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Content Placeholder 1"/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4833938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 sz="2000"/>
              <a:t>Roller - Firms soil surface and buries large stones/clods. 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Can be used after seeding.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Often incorporated into other implements.</a:t>
            </a:r>
          </a:p>
          <a:p>
            <a:pPr>
              <a:lnSpc>
                <a:spcPct val="150000"/>
              </a:lnSpc>
              <a:buFont typeface="Wingdings 3" pitchFamily="18" charset="2"/>
              <a:buNone/>
            </a:pPr>
            <a:r>
              <a:rPr lang="en-GB" altLang="en-US" sz="2000" b="1"/>
              <a:t>Various Types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Smooth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Cambridge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Tubed</a:t>
            </a:r>
          </a:p>
          <a:p>
            <a:pPr>
              <a:lnSpc>
                <a:spcPct val="150000"/>
              </a:lnSpc>
            </a:pPr>
            <a:endParaRPr lang="en-GB" altLang="en-US" sz="200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Cultivation Methods - Roller</a:t>
            </a:r>
          </a:p>
        </p:txBody>
      </p:sp>
      <p:sp>
        <p:nvSpPr>
          <p:cNvPr id="7" name="Rectangle 6"/>
          <p:cNvSpPr/>
          <p:nvPr/>
        </p:nvSpPr>
        <p:spPr>
          <a:xfrm>
            <a:off x="7596188" y="6021388"/>
            <a:ext cx="1008062" cy="184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www.blec.co.uk</a:t>
            </a:r>
          </a:p>
        </p:txBody>
      </p:sp>
      <p:pic>
        <p:nvPicPr>
          <p:cNvPr id="49158" name="Picture 4" descr="http://i.autotrader.co.uk/merlin-image-server/view/a648a7c0-cc1e-4a0d-81ba-6745e5760e42/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628775"/>
            <a:ext cx="339566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235825" y="3068638"/>
            <a:ext cx="1265238" cy="1857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http://farm.autotrader.co.uk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http://www.blec.co.uk/wp-content/uploads/2011/09/Const_Blecavator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484313"/>
            <a:ext cx="2024062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Content Placeholder 1"/>
          <p:cNvSpPr>
            <a:spLocks noGrp="1"/>
          </p:cNvSpPr>
          <p:nvPr>
            <p:ph sz="half" idx="1"/>
          </p:nvPr>
        </p:nvSpPr>
        <p:spPr>
          <a:xfrm>
            <a:off x="468313" y="1916113"/>
            <a:ext cx="4038600" cy="4525962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GB" altLang="en-US"/>
              <a:t>Types:</a:t>
            </a:r>
          </a:p>
          <a:p>
            <a:endParaRPr lang="en-GB" altLang="en-US"/>
          </a:p>
          <a:p>
            <a:pPr>
              <a:lnSpc>
                <a:spcPct val="150000"/>
              </a:lnSpc>
            </a:pPr>
            <a:r>
              <a:rPr lang="en-GB" altLang="en-US"/>
              <a:t>Pedestrian</a:t>
            </a:r>
          </a:p>
          <a:p>
            <a:pPr>
              <a:lnSpc>
                <a:spcPct val="150000"/>
              </a:lnSpc>
            </a:pPr>
            <a:r>
              <a:rPr lang="en-GB" altLang="en-US"/>
              <a:t>Mounted Hopper</a:t>
            </a:r>
          </a:p>
          <a:p>
            <a:pPr>
              <a:lnSpc>
                <a:spcPct val="150000"/>
              </a:lnSpc>
            </a:pPr>
            <a:r>
              <a:rPr lang="en-GB" altLang="en-US"/>
              <a:t>Precision seed drills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Cultivation Methods - Seeders</a:t>
            </a:r>
          </a:p>
        </p:txBody>
      </p:sp>
      <p:pic>
        <p:nvPicPr>
          <p:cNvPr id="50181" name="Picture 6" descr="Salmac Matermacc multi line dri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76700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651500" y="6021388"/>
            <a:ext cx="2520950" cy="184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www.usedhorticulturalmachinery.co.uk</a:t>
            </a:r>
          </a:p>
        </p:txBody>
      </p:sp>
      <p:sp>
        <p:nvSpPr>
          <p:cNvPr id="9" name="Rectangle 8"/>
          <p:cNvSpPr/>
          <p:nvPr/>
        </p:nvSpPr>
        <p:spPr>
          <a:xfrm>
            <a:off x="6516688" y="3141663"/>
            <a:ext cx="1800225" cy="184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www.southernplant.co.uk</a:t>
            </a:r>
          </a:p>
        </p:txBody>
      </p:sp>
      <p:pic>
        <p:nvPicPr>
          <p:cNvPr id="50184" name="Picture 6" descr="Saltex 2014 2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84313"/>
            <a:ext cx="270986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27088" y="5516563"/>
            <a:ext cx="2665412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VIDEO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  <a:hlinkClick r:id="rId5"/>
              </a:rPr>
              <a:t>http://www.youtube.com/watch?v=0H2YkvfU2Ys</a:t>
            </a:r>
            <a:endParaRPr lang="en-GB" sz="800" dirty="0">
              <a:solidFill>
                <a:schemeClr val="bg1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solidFill>
                <a:schemeClr val="bg1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Cultivation Methods - </a:t>
            </a:r>
            <a:r>
              <a:rPr lang="en-GB" dirty="0" err="1"/>
              <a:t>Transplanter</a:t>
            </a:r>
            <a:endParaRPr lang="en-GB" dirty="0"/>
          </a:p>
        </p:txBody>
      </p:sp>
      <p:sp>
        <p:nvSpPr>
          <p:cNvPr id="51203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 sz="2000"/>
              <a:t>Used for planting young plants.</a:t>
            </a:r>
          </a:p>
          <a:p>
            <a:pPr>
              <a:lnSpc>
                <a:spcPct val="150000"/>
              </a:lnSpc>
            </a:pPr>
            <a:endParaRPr lang="en-GB" altLang="en-US" sz="2000"/>
          </a:p>
          <a:p>
            <a:pPr>
              <a:lnSpc>
                <a:spcPct val="150000"/>
              </a:lnSpc>
            </a:pPr>
            <a:r>
              <a:rPr lang="en-GB" altLang="en-US" sz="2000"/>
              <a:t>Adjustable row spacing.</a:t>
            </a:r>
          </a:p>
          <a:p>
            <a:pPr>
              <a:lnSpc>
                <a:spcPct val="150000"/>
              </a:lnSpc>
            </a:pPr>
            <a:endParaRPr lang="en-GB" altLang="en-US" sz="2000"/>
          </a:p>
          <a:p>
            <a:pPr>
              <a:lnSpc>
                <a:spcPct val="150000"/>
              </a:lnSpc>
            </a:pPr>
            <a:r>
              <a:rPr lang="en-GB" altLang="en-US" sz="2000"/>
              <a:t>More common in field production for vegetable crops eg cabbage.</a:t>
            </a:r>
          </a:p>
          <a:p>
            <a:endParaRPr lang="en-GB" altLang="en-US" sz="2000"/>
          </a:p>
        </p:txBody>
      </p:sp>
      <p:pic>
        <p:nvPicPr>
          <p:cNvPr id="51204" name="Picture 2" descr="http://www.italianfarmmachinery.com/images/Treslim_39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557338"/>
            <a:ext cx="335597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4" descr="http://www.italianfarmmachinery.com/images/PRACTICA_28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221163"/>
            <a:ext cx="3382963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092950" y="6021388"/>
            <a:ext cx="1365250" cy="184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www.italianfarmmachinery.com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1"/>
          <p:cNvSpPr>
            <a:spLocks noGrp="1"/>
          </p:cNvSpPr>
          <p:nvPr>
            <p:ph sz="half" idx="1"/>
          </p:nvPr>
        </p:nvSpPr>
        <p:spPr>
          <a:xfrm>
            <a:off x="323850" y="3644900"/>
            <a:ext cx="2314575" cy="5080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GB" altLang="en-US" sz="1600"/>
              <a:t>Bed former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Other Equipment</a:t>
            </a:r>
          </a:p>
        </p:txBody>
      </p:sp>
      <p:pic>
        <p:nvPicPr>
          <p:cNvPr id="52228" name="Picture 4" descr="Agric Bemvig GLF Bed Far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2376487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2" descr="http://www.pjcallanltd.com/images/Picture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73238"/>
            <a:ext cx="24542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Content Placeholder 1"/>
          <p:cNvSpPr>
            <a:spLocks noGrp="1"/>
          </p:cNvSpPr>
          <p:nvPr>
            <p:ph sz="half" idx="1"/>
          </p:nvPr>
        </p:nvSpPr>
        <p:spPr>
          <a:xfrm>
            <a:off x="3203575" y="3644900"/>
            <a:ext cx="2314575" cy="5080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GB" altLang="en-US" sz="1600"/>
              <a:t>Ridger</a:t>
            </a:r>
          </a:p>
        </p:txBody>
      </p:sp>
      <p:pic>
        <p:nvPicPr>
          <p:cNvPr id="52231" name="Picture 4" descr="Premis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773238"/>
            <a:ext cx="2376488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2" name="Content Placeholder 1"/>
          <p:cNvSpPr>
            <a:spLocks noGrp="1"/>
          </p:cNvSpPr>
          <p:nvPr>
            <p:ph sz="half" idx="1"/>
          </p:nvPr>
        </p:nvSpPr>
        <p:spPr>
          <a:xfrm>
            <a:off x="6011863" y="3644900"/>
            <a:ext cx="2314575" cy="5080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GB" altLang="en-US" sz="1600"/>
              <a:t>Stone burier</a:t>
            </a:r>
          </a:p>
        </p:txBody>
      </p:sp>
      <p:sp>
        <p:nvSpPr>
          <p:cNvPr id="52233" name="Content Placeholder 1"/>
          <p:cNvSpPr>
            <a:spLocks noGrp="1"/>
          </p:cNvSpPr>
          <p:nvPr>
            <p:ph sz="half" idx="1"/>
          </p:nvPr>
        </p:nvSpPr>
        <p:spPr>
          <a:xfrm>
            <a:off x="468313" y="4221163"/>
            <a:ext cx="2314575" cy="1728787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GB" altLang="en-US" sz="2000" b="1"/>
              <a:t>Bulb crops – </a:t>
            </a:r>
          </a:p>
          <a:p>
            <a:pPr>
              <a:lnSpc>
                <a:spcPct val="160000"/>
              </a:lnSpc>
              <a:buFont typeface="Wingdings 3" pitchFamily="18" charset="2"/>
              <a:buNone/>
            </a:pPr>
            <a:r>
              <a:rPr lang="en-GB" altLang="en-US" sz="2000"/>
              <a:t>Daffodil</a:t>
            </a:r>
          </a:p>
          <a:p>
            <a:pPr>
              <a:lnSpc>
                <a:spcPct val="160000"/>
              </a:lnSpc>
              <a:buFont typeface="Wingdings 3" pitchFamily="18" charset="2"/>
              <a:buNone/>
            </a:pPr>
            <a:r>
              <a:rPr lang="en-GB" altLang="en-US" sz="2000"/>
              <a:t>Onion</a:t>
            </a:r>
          </a:p>
          <a:p>
            <a:pPr>
              <a:buFont typeface="Wingdings 3" pitchFamily="18" charset="2"/>
              <a:buNone/>
            </a:pPr>
            <a:endParaRPr lang="en-GB" altLang="en-US" sz="2000"/>
          </a:p>
        </p:txBody>
      </p:sp>
      <p:sp>
        <p:nvSpPr>
          <p:cNvPr id="52234" name="Content Placeholder 1"/>
          <p:cNvSpPr>
            <a:spLocks noGrp="1"/>
          </p:cNvSpPr>
          <p:nvPr>
            <p:ph sz="half" idx="1"/>
          </p:nvPr>
        </p:nvSpPr>
        <p:spPr>
          <a:xfrm>
            <a:off x="3203575" y="4221163"/>
            <a:ext cx="2592388" cy="1728787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GB" altLang="en-US" sz="1800" b="1"/>
              <a:t>Veg &amp; flower crops– </a:t>
            </a:r>
          </a:p>
          <a:p>
            <a:pPr>
              <a:lnSpc>
                <a:spcPct val="160000"/>
              </a:lnSpc>
              <a:buFont typeface="Wingdings 3" pitchFamily="18" charset="2"/>
              <a:buNone/>
            </a:pPr>
            <a:r>
              <a:rPr lang="en-GB" altLang="en-US" sz="2000"/>
              <a:t>Potato</a:t>
            </a:r>
          </a:p>
          <a:p>
            <a:pPr>
              <a:lnSpc>
                <a:spcPct val="160000"/>
              </a:lnSpc>
              <a:buFont typeface="Wingdings 3" pitchFamily="18" charset="2"/>
              <a:buNone/>
            </a:pPr>
            <a:r>
              <a:rPr lang="en-GB" altLang="en-US" sz="2000"/>
              <a:t>Peony</a:t>
            </a:r>
          </a:p>
          <a:p>
            <a:pPr>
              <a:buFont typeface="Wingdings 3" pitchFamily="18" charset="2"/>
              <a:buNone/>
            </a:pPr>
            <a:endParaRPr lang="en-GB" altLang="en-US" sz="2000"/>
          </a:p>
        </p:txBody>
      </p:sp>
      <p:sp>
        <p:nvSpPr>
          <p:cNvPr id="52235" name="Content Placeholder 1"/>
          <p:cNvSpPr>
            <a:spLocks noGrp="1"/>
          </p:cNvSpPr>
          <p:nvPr>
            <p:ph sz="half" idx="1"/>
          </p:nvPr>
        </p:nvSpPr>
        <p:spPr>
          <a:xfrm>
            <a:off x="5940425" y="4292600"/>
            <a:ext cx="2952750" cy="1728788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GB" altLang="en-US" sz="2000" b="1"/>
              <a:t>Landscape – </a:t>
            </a:r>
          </a:p>
          <a:p>
            <a:pPr>
              <a:lnSpc>
                <a:spcPct val="160000"/>
              </a:lnSpc>
              <a:buFont typeface="Wingdings 3" pitchFamily="18" charset="2"/>
              <a:buNone/>
            </a:pPr>
            <a:r>
              <a:rPr lang="en-GB" altLang="en-US" sz="2000"/>
              <a:t>Lawns</a:t>
            </a:r>
          </a:p>
          <a:p>
            <a:pPr>
              <a:buFont typeface="Wingdings 3" pitchFamily="18" charset="2"/>
              <a:buNone/>
            </a:pPr>
            <a:endParaRPr lang="en-GB" altLang="en-US" sz="2000"/>
          </a:p>
        </p:txBody>
      </p:sp>
      <p:sp>
        <p:nvSpPr>
          <p:cNvPr id="13" name="Rectangle 12"/>
          <p:cNvSpPr/>
          <p:nvPr/>
        </p:nvSpPr>
        <p:spPr>
          <a:xfrm>
            <a:off x="6156325" y="3357563"/>
            <a:ext cx="2303463" cy="184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www.pjcallanltd.com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8313" y="3357563"/>
            <a:ext cx="2303462" cy="184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www.pjcallanltd.com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76600" y="3357563"/>
            <a:ext cx="2303463" cy="184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www.pjcallanltd.com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Content Placeholder 5" descr="Dutch Lily Days 2014 147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412875"/>
            <a:ext cx="3683000" cy="2030413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Variety Selection</a:t>
            </a:r>
          </a:p>
        </p:txBody>
      </p:sp>
      <p:pic>
        <p:nvPicPr>
          <p:cNvPr id="53252" name="Picture 2" descr="Christine strawberry frui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716338"/>
            <a:ext cx="29718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6" descr="IMG_067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1412875"/>
            <a:ext cx="3489325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1"/>
          <p:cNvSpPr>
            <a:spLocks noGrp="1"/>
          </p:cNvSpPr>
          <p:nvPr>
            <p:ph sz="half" idx="1"/>
          </p:nvPr>
        </p:nvSpPr>
        <p:spPr>
          <a:xfrm>
            <a:off x="395288" y="1484313"/>
            <a:ext cx="3467100" cy="3744912"/>
          </a:xfrm>
        </p:spPr>
        <p:txBody>
          <a:bodyPr/>
          <a:lstStyle/>
          <a:p>
            <a:pPr>
              <a:lnSpc>
                <a:spcPct val="220000"/>
              </a:lnSpc>
              <a:buFont typeface="Wingdings 3" pitchFamily="18" charset="2"/>
              <a:buNone/>
            </a:pPr>
            <a:r>
              <a:rPr lang="en-GB" altLang="en-US" sz="2000" b="1"/>
              <a:t>Apple </a:t>
            </a:r>
          </a:p>
          <a:p>
            <a:pPr>
              <a:lnSpc>
                <a:spcPct val="200000"/>
              </a:lnSpc>
              <a:buFont typeface="Wingdings 3" pitchFamily="18" charset="2"/>
              <a:buNone/>
            </a:pPr>
            <a:r>
              <a:rPr lang="en-GB" altLang="en-US" sz="2000"/>
              <a:t>‘Bramley’s Seedling’</a:t>
            </a:r>
          </a:p>
          <a:p>
            <a:pPr>
              <a:lnSpc>
                <a:spcPct val="200000"/>
              </a:lnSpc>
              <a:buFont typeface="Wingdings 3" pitchFamily="18" charset="2"/>
              <a:buNone/>
            </a:pPr>
            <a:r>
              <a:rPr lang="en-GB" altLang="en-US" sz="2000"/>
              <a:t>‘Granny Smith’</a:t>
            </a:r>
          </a:p>
          <a:p>
            <a:pPr>
              <a:lnSpc>
                <a:spcPct val="200000"/>
              </a:lnSpc>
              <a:buFont typeface="Wingdings 3" pitchFamily="18" charset="2"/>
              <a:buNone/>
            </a:pPr>
            <a:r>
              <a:rPr lang="en-GB" altLang="en-US" sz="2000"/>
              <a:t>‘Discovery’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Common Crop Varieties</a:t>
            </a:r>
          </a:p>
        </p:txBody>
      </p:sp>
      <p:sp>
        <p:nvSpPr>
          <p:cNvPr id="54276" name="Content Placeholder 1"/>
          <p:cNvSpPr txBox="1">
            <a:spLocks/>
          </p:cNvSpPr>
          <p:nvPr/>
        </p:nvSpPr>
        <p:spPr bwMode="auto">
          <a:xfrm>
            <a:off x="5795963" y="1557338"/>
            <a:ext cx="3348037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GB" altLang="en-US" sz="2000" b="1"/>
              <a:t>Vegetables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GB" altLang="en-US" sz="2000"/>
              <a:t>Carrot ‘Nairobi’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GB" altLang="en-US" sz="2000"/>
              <a:t>Lettuce ‘Lollo Rosso’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GB" altLang="en-US" sz="2000"/>
              <a:t>Celery ‘Victoria’</a:t>
            </a: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en-GB" altLang="en-US" sz="200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59113" y="1484313"/>
            <a:ext cx="3467100" cy="259238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5760" indent="-256032" fontAlgn="auto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en-GB" sz="2000" b="1" dirty="0">
                <a:latin typeface="+mn-lt"/>
                <a:cs typeface="+mn-cs"/>
              </a:rPr>
              <a:t>Cut Flower Lily </a:t>
            </a:r>
          </a:p>
          <a:p>
            <a:pPr marL="365760" indent="-256032" fontAlgn="auto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GB" sz="2000" dirty="0">
                <a:latin typeface="+mn-lt"/>
                <a:cs typeface="+mn-cs"/>
              </a:rPr>
              <a:t>‘Pink Bouquet’</a:t>
            </a:r>
          </a:p>
          <a:p>
            <a:pPr marL="365760" indent="-256032" fontAlgn="auto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en-GB" sz="2000" dirty="0">
                <a:latin typeface="+mn-lt"/>
                <a:cs typeface="+mn-cs"/>
              </a:rPr>
              <a:t>‘Casa Blanca’</a:t>
            </a:r>
          </a:p>
          <a:p>
            <a:pPr marL="365760" indent="-256032" fontAlgn="auto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en-GB" sz="2000" dirty="0">
                <a:latin typeface="+mn-lt"/>
                <a:cs typeface="+mn-cs"/>
              </a:rPr>
              <a:t>‘Sorbonne’</a:t>
            </a:r>
          </a:p>
          <a:p>
            <a:pPr marL="365760" indent="-256032" fontAlgn="auto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en-GB" sz="2000" dirty="0"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en-GB" sz="2000" dirty="0"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en-GB" sz="2000" dirty="0">
              <a:latin typeface="+mn-lt"/>
              <a:cs typeface="+mn-cs"/>
            </a:endParaRPr>
          </a:p>
        </p:txBody>
      </p:sp>
      <p:pic>
        <p:nvPicPr>
          <p:cNvPr id="54278" name="Picture 2" descr="http://www.reynolds-cs.com/uploads/Bramleys_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437063"/>
            <a:ext cx="223202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03350" y="5805488"/>
            <a:ext cx="1012825" cy="184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www.reynolds-cs.com</a:t>
            </a:r>
          </a:p>
        </p:txBody>
      </p:sp>
      <p:pic>
        <p:nvPicPr>
          <p:cNvPr id="542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365625"/>
            <a:ext cx="18764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348038" y="5876925"/>
            <a:ext cx="1012825" cy="185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www.dreamstime.com</a:t>
            </a:r>
          </a:p>
        </p:txBody>
      </p:sp>
      <p:pic>
        <p:nvPicPr>
          <p:cNvPr id="54282" name="Picture 5" descr="Carrot Nutrition Fac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221163"/>
            <a:ext cx="2463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lnSpc>
                <a:spcPct val="20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Family</a:t>
            </a:r>
          </a:p>
          <a:p>
            <a:pPr marL="365760" indent="-256032" fontAlgn="auto">
              <a:lnSpc>
                <a:spcPct val="20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Genus</a:t>
            </a:r>
          </a:p>
          <a:p>
            <a:pPr marL="365760" indent="-256032" fontAlgn="auto">
              <a:lnSpc>
                <a:spcPct val="20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Species</a:t>
            </a:r>
          </a:p>
          <a:p>
            <a:pPr marL="365760" indent="-256032" fontAlgn="auto">
              <a:lnSpc>
                <a:spcPct val="20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Variety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What is a Variety?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2"/>
          </p:nvPr>
        </p:nvSpPr>
        <p:spPr>
          <a:xfrm>
            <a:off x="2865438" y="3573463"/>
            <a:ext cx="6126162" cy="2519362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1900" dirty="0"/>
              <a:t>A cultivar is a plant raised or selected in cultivation that retains distinct, uniform characteristics when propagated by appropriate means.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1900" dirty="0"/>
              <a:t>Example: </a:t>
            </a:r>
            <a:r>
              <a:rPr lang="en-GB" sz="1900" i="1" dirty="0" err="1"/>
              <a:t>Fagus</a:t>
            </a:r>
            <a:r>
              <a:rPr lang="en-GB" sz="1900" i="1" dirty="0"/>
              <a:t> </a:t>
            </a:r>
            <a:r>
              <a:rPr lang="en-GB" sz="1900" i="1" dirty="0" err="1"/>
              <a:t>sylvatica</a:t>
            </a:r>
            <a:r>
              <a:rPr lang="en-GB" sz="1900" dirty="0"/>
              <a:t> </a:t>
            </a:r>
            <a:r>
              <a:rPr lang="en-GB" sz="1900" dirty="0">
                <a:hlinkClick r:id="rId2" action="ppaction://hlinkfile" tooltip="Var."/>
              </a:rPr>
              <a:t>var.</a:t>
            </a:r>
            <a:r>
              <a:rPr lang="en-GB" sz="1900" dirty="0"/>
              <a:t> </a:t>
            </a:r>
            <a:r>
              <a:rPr lang="en-GB" sz="1900" i="1" dirty="0" err="1"/>
              <a:t>heterophylla</a:t>
            </a:r>
            <a:r>
              <a:rPr lang="en-GB" sz="1900" dirty="0"/>
              <a:t> '</a:t>
            </a:r>
            <a:r>
              <a:rPr lang="en-GB" sz="1900" dirty="0" err="1"/>
              <a:t>Asplenifolia</a:t>
            </a:r>
            <a:r>
              <a:rPr lang="en-GB" sz="1900" dirty="0"/>
              <a:t>‘ (</a:t>
            </a:r>
            <a:r>
              <a:rPr lang="en-GB" sz="1900" dirty="0" err="1"/>
              <a:t>Fernleaf</a:t>
            </a:r>
            <a:r>
              <a:rPr lang="en-GB" sz="1900" dirty="0"/>
              <a:t> beech)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GB" sz="1400" dirty="0"/>
          </a:p>
        </p:txBody>
      </p:sp>
      <p:sp>
        <p:nvSpPr>
          <p:cNvPr id="55301" name="Content Placeholder 2"/>
          <p:cNvSpPr txBox="1">
            <a:spLocks/>
          </p:cNvSpPr>
          <p:nvPr/>
        </p:nvSpPr>
        <p:spPr bwMode="auto">
          <a:xfrm>
            <a:off x="2843213" y="1700213"/>
            <a:ext cx="59118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GB" altLang="en-US"/>
              <a:t>A variety is a plant that differs from others of the same species with minor but permanent characteristics - occurs naturally.</a:t>
            </a:r>
          </a:p>
          <a:p>
            <a:pPr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GB" altLang="en-US"/>
              <a:t>Example: </a:t>
            </a:r>
            <a:r>
              <a:rPr lang="en-GB" altLang="en-US" i="1"/>
              <a:t>Fagus sylvatica</a:t>
            </a:r>
            <a:r>
              <a:rPr lang="en-GB" altLang="en-US"/>
              <a:t> </a:t>
            </a:r>
            <a:r>
              <a:rPr lang="en-GB" altLang="en-US">
                <a:hlinkClick r:id="rId2" action="ppaction://hlinkfile" tooltip="Var."/>
              </a:rPr>
              <a:t>var.</a:t>
            </a:r>
            <a:r>
              <a:rPr lang="en-GB" altLang="en-US"/>
              <a:t> </a:t>
            </a:r>
            <a:r>
              <a:rPr lang="en-GB" altLang="en-US" i="1"/>
              <a:t>heterophylla</a:t>
            </a:r>
            <a:r>
              <a:rPr lang="en-GB" altLang="en-US"/>
              <a:t> 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79388" y="1412875"/>
            <a:ext cx="5770562" cy="4525963"/>
          </a:xfrm>
        </p:spPr>
        <p:txBody>
          <a:bodyPr>
            <a:normAutofit fontScale="85000" lnSpcReduction="10000"/>
          </a:bodyPr>
          <a:lstStyle/>
          <a:p>
            <a:pPr marL="566928" indent="-457200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/>
              <a:t>Extend harvesting using early and late varieties</a:t>
            </a:r>
          </a:p>
          <a:p>
            <a:pPr marL="566928" indent="-457200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/>
              <a:t>Improve disease resistance of crop</a:t>
            </a:r>
          </a:p>
          <a:p>
            <a:pPr marL="566928" indent="-457200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/>
              <a:t>Seasonal performance – cold hardy/heat tolerant</a:t>
            </a:r>
          </a:p>
          <a:p>
            <a:pPr marL="566928" indent="-457200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/>
              <a:t>Meet customer expectations </a:t>
            </a:r>
            <a:r>
              <a:rPr lang="en-GB" sz="2000" dirty="0" err="1"/>
              <a:t>eg</a:t>
            </a:r>
            <a:r>
              <a:rPr lang="en-GB" sz="2000" dirty="0"/>
              <a:t> cut flowers in various colours</a:t>
            </a:r>
          </a:p>
          <a:p>
            <a:pPr marL="566928" indent="-457200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/>
              <a:t>Different crop varieties for different markets </a:t>
            </a:r>
            <a:r>
              <a:rPr lang="en-GB" sz="2000" dirty="0" err="1"/>
              <a:t>eg</a:t>
            </a:r>
            <a:r>
              <a:rPr lang="en-GB" sz="2000" dirty="0"/>
              <a:t> eating &amp; cooking apples</a:t>
            </a:r>
          </a:p>
          <a:p>
            <a:pPr marL="566928" indent="-457200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/>
              <a:t>Length of production time – shorter growing period always commercially attractive</a:t>
            </a:r>
          </a:p>
          <a:p>
            <a:pPr marL="566928" indent="-457200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GB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Why use different varieties?</a:t>
            </a:r>
          </a:p>
        </p:txBody>
      </p:sp>
      <p:pic>
        <p:nvPicPr>
          <p:cNvPr id="56324" name="Picture 2" descr="http://www.sunfarm.com/images/many.jpg"/>
          <p:cNvPicPr>
            <a:picLocks noChangeAspect="1" noChangeArrowheads="1"/>
          </p:cNvPicPr>
          <p:nvPr/>
        </p:nvPicPr>
        <p:blipFill>
          <a:blip r:embed="rId2">
            <a:lum bright="2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484313"/>
            <a:ext cx="28114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84888" y="5589588"/>
            <a:ext cx="879475" cy="184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www.sunfarm.com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sz="half" idx="1"/>
          </p:nvPr>
        </p:nvSpPr>
        <p:spPr>
          <a:xfrm>
            <a:off x="1177925" y="1481138"/>
            <a:ext cx="4038600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 sz="2000"/>
              <a:t>Hygiene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Healthy plant material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Growing medium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Moisture/humidity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Ventilation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Temperature – soil &amp; air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Feeding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Cultural Requirements</a:t>
            </a:r>
          </a:p>
        </p:txBody>
      </p:sp>
      <p:pic>
        <p:nvPicPr>
          <p:cNvPr id="11268" name="Picture 2" descr="http://www.internationaloliveoil.org/projects/imagenes/fotos/clip_image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628775"/>
            <a:ext cx="3024187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http://www.internationaloliveoil.org/projects/imagenes/fotos/clip_image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05263"/>
            <a:ext cx="3024187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32363" y="5876925"/>
            <a:ext cx="3024187" cy="1857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www.internationaloliveoil.org</a:t>
            </a:r>
          </a:p>
        </p:txBody>
      </p:sp>
      <p:sp>
        <p:nvSpPr>
          <p:cNvPr id="8" name="Rectangle 7"/>
          <p:cNvSpPr/>
          <p:nvPr/>
        </p:nvSpPr>
        <p:spPr>
          <a:xfrm>
            <a:off x="4932363" y="3716338"/>
            <a:ext cx="3024187" cy="1857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www.internationaloliveoil.org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619625" cy="4525962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1800" dirty="0"/>
              <a:t>A first generation (F1) cross.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1800" dirty="0"/>
              <a:t>Parents with different but stable characteristics (F8-12) </a:t>
            </a:r>
            <a:r>
              <a:rPr lang="en-GB" sz="1800" dirty="0" err="1"/>
              <a:t>eg</a:t>
            </a:r>
            <a:r>
              <a:rPr lang="en-GB" sz="1800" dirty="0"/>
              <a:t> white &amp; red flowers.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1800" dirty="0"/>
              <a:t>Cross dominant &amp; recessive genes.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1800" dirty="0"/>
              <a:t>Genetically uniform result – pink flowers.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1800" dirty="0"/>
              <a:t>A second generation cross (F2) or self pollination will give a non uniform result </a:t>
            </a:r>
            <a:r>
              <a:rPr lang="en-GB" sz="1800" dirty="0" err="1"/>
              <a:t>eg</a:t>
            </a:r>
            <a:r>
              <a:rPr lang="en-GB" sz="1800" dirty="0"/>
              <a:t> 50% pink, 25% red, 25% white flowers.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What are F1 Hybrids?</a:t>
            </a: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068638"/>
            <a:ext cx="3167063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508625" y="5805488"/>
            <a:ext cx="1295400" cy="184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www.eplantscience.com</a:t>
            </a:r>
          </a:p>
        </p:txBody>
      </p:sp>
      <p:pic>
        <p:nvPicPr>
          <p:cNvPr id="57350" name="Picture 4" descr="http://suttons.s3.amazonaws.com/p/152141f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341438"/>
            <a:ext cx="3095625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t Placeholder 1"/>
          <p:cNvSpPr>
            <a:spLocks noGrp="1"/>
          </p:cNvSpPr>
          <p:nvPr>
            <p:ph sz="half" idx="1"/>
          </p:nvPr>
        </p:nvSpPr>
        <p:spPr>
          <a:xfrm>
            <a:off x="539750" y="1628775"/>
            <a:ext cx="4176713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 sz="1800"/>
              <a:t>Stable variety characteristics</a:t>
            </a:r>
          </a:p>
          <a:p>
            <a:pPr>
              <a:lnSpc>
                <a:spcPct val="150000"/>
              </a:lnSpc>
            </a:pPr>
            <a:r>
              <a:rPr lang="en-GB" altLang="en-US" sz="1800"/>
              <a:t>Uniform crop quality, size, colour, harvesting</a:t>
            </a:r>
          </a:p>
          <a:p>
            <a:pPr>
              <a:lnSpc>
                <a:spcPct val="150000"/>
              </a:lnSpc>
            </a:pPr>
            <a:r>
              <a:rPr lang="en-GB" altLang="en-US" sz="1800"/>
              <a:t>Improve overall crop performance eg disease resistance</a:t>
            </a:r>
          </a:p>
          <a:p>
            <a:pPr>
              <a:lnSpc>
                <a:spcPct val="150000"/>
              </a:lnSpc>
            </a:pPr>
            <a:r>
              <a:rPr lang="en-GB" altLang="en-US" sz="1800"/>
              <a:t>Hybrid vigour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Why use F1 Hybrids?</a:t>
            </a:r>
          </a:p>
        </p:txBody>
      </p:sp>
      <p:pic>
        <p:nvPicPr>
          <p:cNvPr id="58372" name="Picture 4" descr="Figure 10.10 Uniformity of crop in F1 hybrid Poinsett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773238"/>
            <a:ext cx="413543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0" y="4652963"/>
            <a:ext cx="2879725" cy="184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www.eplantscience.com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27784" y="1988840"/>
            <a:ext cx="6516216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Thank you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978400" cy="452596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altLang="en-US" sz="2000"/>
              <a:t>Most common horticultural methods are seed or cuttings</a:t>
            </a:r>
          </a:p>
          <a:p>
            <a:pPr>
              <a:lnSpc>
                <a:spcPct val="200000"/>
              </a:lnSpc>
            </a:pPr>
            <a:endParaRPr lang="en-GB" altLang="en-US" sz="2000"/>
          </a:p>
          <a:p>
            <a:pPr>
              <a:lnSpc>
                <a:spcPct val="200000"/>
              </a:lnSpc>
            </a:pPr>
            <a:r>
              <a:rPr lang="en-GB" altLang="en-US" sz="2000"/>
              <a:t>Other methods include grafting, budding, division and micro-propagation.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Methods of Propagation</a:t>
            </a:r>
          </a:p>
        </p:txBody>
      </p:sp>
      <p:pic>
        <p:nvPicPr>
          <p:cNvPr id="12292" name="Picture 2" descr="nursery-greenhouse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076700"/>
            <a:ext cx="32400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16200000">
            <a:off x="7867650" y="5821363"/>
            <a:ext cx="938213" cy="1857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www.floraculture.eu</a:t>
            </a:r>
          </a:p>
        </p:txBody>
      </p:sp>
      <p:pic>
        <p:nvPicPr>
          <p:cNvPr id="12294" name="Picture 4" descr="Glenbank"/>
          <p:cNvPicPr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484313"/>
            <a:ext cx="31908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 rot="16200000">
            <a:off x="7508875" y="3013075"/>
            <a:ext cx="1511300" cy="184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www.bordnamonahorticulture.ie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sz="half" idx="1"/>
          </p:nvPr>
        </p:nvSpPr>
        <p:spPr>
          <a:xfrm>
            <a:off x="323850" y="1989138"/>
            <a:ext cx="4038600" cy="3095625"/>
          </a:xfrm>
        </p:spPr>
        <p:txBody>
          <a:bodyPr/>
          <a:lstStyle/>
          <a:p>
            <a:pPr>
              <a:lnSpc>
                <a:spcPct val="150000"/>
              </a:lnSpc>
              <a:buFont typeface="Wingdings 3" pitchFamily="18" charset="2"/>
              <a:buNone/>
            </a:pPr>
            <a:r>
              <a:rPr lang="en-GB" altLang="en-US" sz="2000" b="1"/>
              <a:t>Seed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Vegetables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Cut flowers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Bedding plants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Grass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2"/>
          </p:nvPr>
        </p:nvSpPr>
        <p:spPr>
          <a:xfrm>
            <a:off x="5830888" y="1916113"/>
            <a:ext cx="3313112" cy="2376487"/>
          </a:xfrm>
        </p:spPr>
        <p:txBody>
          <a:bodyPr/>
          <a:lstStyle/>
          <a:p>
            <a:pPr>
              <a:lnSpc>
                <a:spcPct val="150000"/>
              </a:lnSpc>
              <a:buFont typeface="Wingdings 3" pitchFamily="18" charset="2"/>
              <a:buNone/>
            </a:pPr>
            <a:r>
              <a:rPr lang="en-GB" altLang="en-US" sz="2000" b="1"/>
              <a:t>Cuttings/Vegetative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Trees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Shrubs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Fruit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3200" dirty="0"/>
              <a:t>Which method for horticulture crops</a:t>
            </a:r>
            <a:r>
              <a:rPr lang="en-GB" sz="2400" dirty="0"/>
              <a:t>*</a:t>
            </a:r>
            <a:r>
              <a:rPr lang="en-GB" sz="3200" dirty="0"/>
              <a:t>?</a:t>
            </a:r>
          </a:p>
        </p:txBody>
      </p:sp>
      <p:sp>
        <p:nvSpPr>
          <p:cNvPr id="13317" name="Content Placeholder 2"/>
          <p:cNvSpPr txBox="1">
            <a:spLocks/>
          </p:cNvSpPr>
          <p:nvPr/>
        </p:nvSpPr>
        <p:spPr bwMode="auto">
          <a:xfrm>
            <a:off x="4356100" y="5661025"/>
            <a:ext cx="45370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GB" altLang="en-US" sz="2800"/>
              <a:t>*</a:t>
            </a:r>
            <a:r>
              <a:rPr lang="en-GB" altLang="en-US" sz="1200"/>
              <a:t>General guideline there are always exceptions</a:t>
            </a:r>
          </a:p>
        </p:txBody>
      </p:sp>
      <p:pic>
        <p:nvPicPr>
          <p:cNvPr id="13318" name="Picture 6" descr="decis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989138"/>
            <a:ext cx="250825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 rot="16200000">
            <a:off x="4700587" y="3660776"/>
            <a:ext cx="1368425" cy="184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http://smgworld.bu.edu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691063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 sz="2000"/>
              <a:t>Wide choice of plant varieties available including heritage var.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Can produce plants with a wide variation in characteristics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May need pre-treatment to break dormancy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Can take longer to produce crops compared to other methods eg bulbs/tubers</a:t>
            </a:r>
          </a:p>
          <a:p>
            <a:pPr>
              <a:lnSpc>
                <a:spcPct val="150000"/>
              </a:lnSpc>
            </a:pPr>
            <a:endParaRPr lang="en-GB" altLang="en-US" sz="20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Seed</a:t>
            </a:r>
          </a:p>
        </p:txBody>
      </p:sp>
      <p:pic>
        <p:nvPicPr>
          <p:cNvPr id="14340" name="Picture 2" descr="http://ed101.bu.edu/StudentDoc/Archives/ED101sp10/ktgoody/Images/Seed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276475"/>
            <a:ext cx="3349625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956550" y="6673850"/>
            <a:ext cx="1187450" cy="184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http://ed101.bu.edu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 sz="2000"/>
              <a:t>Commercial varieties normally available as seed.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Can be purchased for a relatively low cost.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Easy to store and transport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Can collect from own plants 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Can be sown directly into soil for crop establishment – using machinery</a:t>
            </a:r>
          </a:p>
          <a:p>
            <a:pPr>
              <a:lnSpc>
                <a:spcPct val="150000"/>
              </a:lnSpc>
              <a:buFont typeface="Wingdings 3" pitchFamily="18" charset="2"/>
              <a:buNone/>
            </a:pPr>
            <a:endParaRPr lang="en-GB" altLang="en-US" sz="20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Benefits of Seed</a:t>
            </a:r>
          </a:p>
        </p:txBody>
      </p:sp>
      <p:pic>
        <p:nvPicPr>
          <p:cNvPr id="15364" name="Content Placeholder 6" descr="IMG_044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0463" y="1481138"/>
            <a:ext cx="3394075" cy="452596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3881</TotalTime>
  <Words>2251</Words>
  <Application>Microsoft Office PowerPoint</Application>
  <PresentationFormat>On-screen Show (4:3)</PresentationFormat>
  <Paragraphs>415</Paragraphs>
  <Slides>52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Arial</vt:lpstr>
      <vt:lpstr>Calibri</vt:lpstr>
      <vt:lpstr>Freestyle Script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Crop Production- Propagation </vt:lpstr>
      <vt:lpstr>What is Propagation?</vt:lpstr>
      <vt:lpstr>Types of Propagation</vt:lpstr>
      <vt:lpstr>Propagation Checklist</vt:lpstr>
      <vt:lpstr>Cultural Requirements</vt:lpstr>
      <vt:lpstr>Methods of Propagation</vt:lpstr>
      <vt:lpstr>Which method for horticulture crops*?</vt:lpstr>
      <vt:lpstr>Seed</vt:lpstr>
      <vt:lpstr>Benefits of Seed</vt:lpstr>
      <vt:lpstr>Seed Viability</vt:lpstr>
      <vt:lpstr>Seed Dormancy</vt:lpstr>
      <vt:lpstr>Treatments to Break Dormancy</vt:lpstr>
      <vt:lpstr>Dormancy Treatments</vt:lpstr>
      <vt:lpstr>Damping Off</vt:lpstr>
      <vt:lpstr>Botrytis</vt:lpstr>
      <vt:lpstr>Cuttings</vt:lpstr>
      <vt:lpstr>Benefits of Cuttings</vt:lpstr>
      <vt:lpstr>Softwood Cuttings</vt:lpstr>
      <vt:lpstr>Hardwood Cuttings</vt:lpstr>
      <vt:lpstr>Grafting</vt:lpstr>
      <vt:lpstr>Benefits of Grafting</vt:lpstr>
      <vt:lpstr>Budding</vt:lpstr>
      <vt:lpstr>Benefits of Budding</vt:lpstr>
      <vt:lpstr>Division</vt:lpstr>
      <vt:lpstr>Benefits of Division</vt:lpstr>
      <vt:lpstr>Layering</vt:lpstr>
      <vt:lpstr>Benefits of Layering</vt:lpstr>
      <vt:lpstr>Micro-propagation</vt:lpstr>
      <vt:lpstr>Benefits of Micro-propagation</vt:lpstr>
      <vt:lpstr>Aftercare</vt:lpstr>
      <vt:lpstr>Further Reading</vt:lpstr>
      <vt:lpstr>Seed Bed Preparation</vt:lpstr>
      <vt:lpstr>Why Cultivate Soil?</vt:lpstr>
      <vt:lpstr>Seedbed characteristics</vt:lpstr>
      <vt:lpstr>Timing of Preparations</vt:lpstr>
      <vt:lpstr>Seedbed Checklist</vt:lpstr>
      <vt:lpstr>When not to cultivate soil</vt:lpstr>
      <vt:lpstr>Depth of Seedbed</vt:lpstr>
      <vt:lpstr>Cultivation Issues - Hard Pan</vt:lpstr>
      <vt:lpstr>Cultivation Methods - Plough</vt:lpstr>
      <vt:lpstr>Cultivation Methods - Rotovator</vt:lpstr>
      <vt:lpstr>Cultivation Methods - Roller</vt:lpstr>
      <vt:lpstr>Cultivation Methods - Seeders</vt:lpstr>
      <vt:lpstr>Cultivation Methods - Transplanter</vt:lpstr>
      <vt:lpstr>Other Equipment</vt:lpstr>
      <vt:lpstr>Variety Selection</vt:lpstr>
      <vt:lpstr>Common Crop Varieties</vt:lpstr>
      <vt:lpstr>What is a Variety?</vt:lpstr>
      <vt:lpstr>Why use different varieties?</vt:lpstr>
      <vt:lpstr>What are F1 Hybrids?</vt:lpstr>
      <vt:lpstr>Why use F1 Hybrids?</vt:lpstr>
      <vt:lpstr>Thank you</vt:lpstr>
    </vt:vector>
  </TitlesOfParts>
  <Company>IT Assist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CAFRE Development Service</dc:title>
  <dc:creator>Niall McCarron</dc:creator>
  <cp:lastModifiedBy>Stephen Carter</cp:lastModifiedBy>
  <cp:revision>580</cp:revision>
  <dcterms:created xsi:type="dcterms:W3CDTF">2012-04-11T10:41:20Z</dcterms:created>
  <dcterms:modified xsi:type="dcterms:W3CDTF">2017-03-27T11:34:03Z</dcterms:modified>
</cp:coreProperties>
</file>